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357" r:id="rId3"/>
    <p:sldId id="353" r:id="rId4"/>
    <p:sldId id="352" r:id="rId5"/>
    <p:sldId id="366" r:id="rId6"/>
    <p:sldId id="351" r:id="rId7"/>
    <p:sldId id="316" r:id="rId8"/>
    <p:sldId id="367" r:id="rId9"/>
    <p:sldId id="355" r:id="rId10"/>
    <p:sldId id="356" r:id="rId11"/>
    <p:sldId id="358" r:id="rId12"/>
    <p:sldId id="349" r:id="rId13"/>
    <p:sldId id="361" r:id="rId14"/>
    <p:sldId id="305" r:id="rId15"/>
    <p:sldId id="362" r:id="rId16"/>
    <p:sldId id="363" r:id="rId17"/>
    <p:sldId id="364" r:id="rId18"/>
    <p:sldId id="306" r:id="rId19"/>
    <p:sldId id="307" r:id="rId20"/>
    <p:sldId id="365" r:id="rId21"/>
    <p:sldId id="324" r:id="rId22"/>
    <p:sldId id="321" r:id="rId23"/>
    <p:sldId id="368" r:id="rId24"/>
    <p:sldId id="33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C"/>
    <a:srgbClr val="41BD34"/>
    <a:srgbClr val="717171"/>
    <a:srgbClr val="7F7F7F"/>
    <a:srgbClr val="A9C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933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FAB20-1EF5-4A8B-95E1-42FA7ADC9F5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D2E84-ACBD-4D4F-84EE-3966669B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6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FreeStyle</a:t>
            </a:r>
            <a:r>
              <a:rPr lang="en-US" dirty="0"/>
              <a:t> Neo is available for Libre 2 users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FreeStyle</a:t>
            </a:r>
            <a:r>
              <a:rPr lang="en-US" dirty="0"/>
              <a:t> Neo is available for Libre 2 users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FreeStyle</a:t>
            </a:r>
            <a:r>
              <a:rPr lang="en-US" dirty="0"/>
              <a:t> Neo is available for Libre 2 users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9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Haley Campbell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Haley Campbell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4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slide on stats (email CDC bullets) – </a:t>
            </a:r>
            <a:r>
              <a:rPr lang="en-US" i="1" dirty="0"/>
              <a:t>COVID concerns on diabetes prevalence increases (At-risk)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slide on stats (email CDC bullets) – </a:t>
            </a:r>
            <a:r>
              <a:rPr lang="en-US" i="1" dirty="0"/>
              <a:t>COVID concerns on diabetes prevalence increases (At-risk)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2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4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76F81E-5744-4B2E-91C3-3A5B9BD33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925" y="6258001"/>
            <a:ext cx="1200150" cy="200025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481CD9-0536-4A4D-89C3-AE01982890D2}"/>
              </a:ext>
            </a:extLst>
          </p:cNvPr>
          <p:cNvSpPr/>
          <p:nvPr/>
        </p:nvSpPr>
        <p:spPr>
          <a:xfrm>
            <a:off x="3623321" y="2201969"/>
            <a:ext cx="414038" cy="1891401"/>
          </a:xfrm>
          <a:custGeom>
            <a:avLst/>
            <a:gdLst>
              <a:gd name="connsiteX0" fmla="*/ -102 w 414038"/>
              <a:gd name="connsiteY0" fmla="*/ 907408 h 1891401"/>
              <a:gd name="connsiteX1" fmla="*/ 165658 w 414038"/>
              <a:gd name="connsiteY1" fmla="*/ 717906 h 1891401"/>
              <a:gd name="connsiteX2" fmla="*/ 151181 w 414038"/>
              <a:gd name="connsiteY2" fmla="*/ 502201 h 1891401"/>
              <a:gd name="connsiteX3" fmla="*/ 136704 w 414038"/>
              <a:gd name="connsiteY3" fmla="*/ 279547 h 1891401"/>
              <a:gd name="connsiteX4" fmla="*/ 394971 w 414038"/>
              <a:gd name="connsiteY4" fmla="*/ -146 h 1891401"/>
              <a:gd name="connsiteX5" fmla="*/ 413936 w 414038"/>
              <a:gd name="connsiteY5" fmla="*/ -146 h 1891401"/>
              <a:gd name="connsiteX6" fmla="*/ 413936 w 414038"/>
              <a:gd name="connsiteY6" fmla="*/ 80490 h 1891401"/>
              <a:gd name="connsiteX7" fmla="*/ 380784 w 414038"/>
              <a:gd name="connsiteY7" fmla="*/ 80490 h 1891401"/>
              <a:gd name="connsiteX8" fmla="*/ 233844 w 414038"/>
              <a:gd name="connsiteY8" fmla="*/ 269992 h 1891401"/>
              <a:gd name="connsiteX9" fmla="*/ 248321 w 414038"/>
              <a:gd name="connsiteY9" fmla="*/ 471365 h 1891401"/>
              <a:gd name="connsiteX10" fmla="*/ 262798 w 414038"/>
              <a:gd name="connsiteY10" fmla="*/ 668105 h 1891401"/>
              <a:gd name="connsiteX11" fmla="*/ 111081 w 414038"/>
              <a:gd name="connsiteY11" fmla="*/ 943166 h 1891401"/>
              <a:gd name="connsiteX12" fmla="*/ 111081 w 414038"/>
              <a:gd name="connsiteY12" fmla="*/ 947943 h 1891401"/>
              <a:gd name="connsiteX13" fmla="*/ 262798 w 414038"/>
              <a:gd name="connsiteY13" fmla="*/ 1223003 h 1891401"/>
              <a:gd name="connsiteX14" fmla="*/ 248321 w 414038"/>
              <a:gd name="connsiteY14" fmla="*/ 1417283 h 1891401"/>
              <a:gd name="connsiteX15" fmla="*/ 233844 w 414038"/>
              <a:gd name="connsiteY15" fmla="*/ 1621117 h 1891401"/>
              <a:gd name="connsiteX16" fmla="*/ 380784 w 414038"/>
              <a:gd name="connsiteY16" fmla="*/ 1810764 h 1891401"/>
              <a:gd name="connsiteX17" fmla="*/ 413936 w 414038"/>
              <a:gd name="connsiteY17" fmla="*/ 1810764 h 1891401"/>
              <a:gd name="connsiteX18" fmla="*/ 413936 w 414038"/>
              <a:gd name="connsiteY18" fmla="*/ 1891255 h 1891401"/>
              <a:gd name="connsiteX19" fmla="*/ 395551 w 414038"/>
              <a:gd name="connsiteY19" fmla="*/ 1891255 h 1891401"/>
              <a:gd name="connsiteX20" fmla="*/ 137284 w 414038"/>
              <a:gd name="connsiteY20" fmla="*/ 1611707 h 1891401"/>
              <a:gd name="connsiteX21" fmla="*/ 151760 w 414038"/>
              <a:gd name="connsiteY21" fmla="*/ 1388908 h 1891401"/>
              <a:gd name="connsiteX22" fmla="*/ 166237 w 414038"/>
              <a:gd name="connsiteY22" fmla="*/ 1173203 h 1891401"/>
              <a:gd name="connsiteX23" fmla="*/ 477 w 414038"/>
              <a:gd name="connsiteY23" fmla="*/ 983701 h 189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4038" h="1891401">
                <a:moveTo>
                  <a:pt x="-102" y="907408"/>
                </a:moveTo>
                <a:cubicBezTo>
                  <a:pt x="132506" y="907408"/>
                  <a:pt x="165658" y="806070"/>
                  <a:pt x="165658" y="717906"/>
                </a:cubicBezTo>
                <a:cubicBezTo>
                  <a:pt x="164442" y="645811"/>
                  <a:pt x="159621" y="573818"/>
                  <a:pt x="151181" y="502201"/>
                </a:cubicBezTo>
                <a:cubicBezTo>
                  <a:pt x="144088" y="428803"/>
                  <a:pt x="136704" y="355261"/>
                  <a:pt x="136704" y="279547"/>
                </a:cubicBezTo>
                <a:cubicBezTo>
                  <a:pt x="136704" y="73396"/>
                  <a:pt x="262363" y="-146"/>
                  <a:pt x="394971" y="-146"/>
                </a:cubicBezTo>
                <a:lnTo>
                  <a:pt x="413936" y="-146"/>
                </a:lnTo>
                <a:lnTo>
                  <a:pt x="413936" y="80490"/>
                </a:lnTo>
                <a:lnTo>
                  <a:pt x="380784" y="80490"/>
                </a:lnTo>
                <a:cubicBezTo>
                  <a:pt x="274090" y="94967"/>
                  <a:pt x="233844" y="151571"/>
                  <a:pt x="233844" y="269992"/>
                </a:cubicBezTo>
                <a:cubicBezTo>
                  <a:pt x="234973" y="337338"/>
                  <a:pt x="239794" y="404554"/>
                  <a:pt x="248321" y="471365"/>
                </a:cubicBezTo>
                <a:cubicBezTo>
                  <a:pt x="256660" y="536641"/>
                  <a:pt x="261495" y="602308"/>
                  <a:pt x="262798" y="668105"/>
                </a:cubicBezTo>
                <a:cubicBezTo>
                  <a:pt x="267430" y="871940"/>
                  <a:pt x="201127" y="919279"/>
                  <a:pt x="111081" y="943166"/>
                </a:cubicBezTo>
                <a:lnTo>
                  <a:pt x="111081" y="947943"/>
                </a:lnTo>
                <a:cubicBezTo>
                  <a:pt x="201127" y="971540"/>
                  <a:pt x="267430" y="1019025"/>
                  <a:pt x="262798" y="1223003"/>
                </a:cubicBezTo>
                <a:cubicBezTo>
                  <a:pt x="261509" y="1287975"/>
                  <a:pt x="256674" y="1352832"/>
                  <a:pt x="248321" y="1417283"/>
                </a:cubicBezTo>
                <a:cubicBezTo>
                  <a:pt x="239809" y="1484919"/>
                  <a:pt x="234973" y="1552960"/>
                  <a:pt x="233844" y="1621117"/>
                </a:cubicBezTo>
                <a:cubicBezTo>
                  <a:pt x="233844" y="1739682"/>
                  <a:pt x="274090" y="1796431"/>
                  <a:pt x="380784" y="1810764"/>
                </a:cubicBezTo>
                <a:lnTo>
                  <a:pt x="413936" y="1810764"/>
                </a:lnTo>
                <a:lnTo>
                  <a:pt x="413936" y="1891255"/>
                </a:lnTo>
                <a:lnTo>
                  <a:pt x="395551" y="1891255"/>
                </a:lnTo>
                <a:cubicBezTo>
                  <a:pt x="262943" y="1891255"/>
                  <a:pt x="137284" y="1817857"/>
                  <a:pt x="137284" y="1611707"/>
                </a:cubicBezTo>
                <a:cubicBezTo>
                  <a:pt x="137284" y="1535848"/>
                  <a:pt x="144377" y="1462306"/>
                  <a:pt x="151760" y="1388908"/>
                </a:cubicBezTo>
                <a:cubicBezTo>
                  <a:pt x="158854" y="1317827"/>
                  <a:pt x="166237" y="1244139"/>
                  <a:pt x="166237" y="1173203"/>
                </a:cubicBezTo>
                <a:cubicBezTo>
                  <a:pt x="166237" y="1085618"/>
                  <a:pt x="133085" y="983701"/>
                  <a:pt x="477" y="983701"/>
                </a:cubicBezTo>
                <a:close/>
              </a:path>
            </a:pathLst>
          </a:custGeom>
          <a:solidFill>
            <a:srgbClr val="E6E6E6"/>
          </a:solidFill>
          <a:ln w="144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DED6C49-A6DA-4D39-84EC-6F6352B5B2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327" y="2749298"/>
            <a:ext cx="2890141" cy="7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F1CAF0-7DBC-4BDB-BC7D-BFE43A7E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A7AD-1031-4CE7-A0BC-02904D5FA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18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49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9CF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19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A0DDD64-5632-47E3-A477-A359A1761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A7AD-1031-4CE7-A0BC-02904D5FA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ova Light" panose="020B03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ova Light" panose="020B03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04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ECA368-0B28-4098-AF0F-BAEF8A5BC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6350"/>
            <a:ext cx="9144000" cy="330456"/>
          </a:xfrm>
          <a:prstGeom prst="rect">
            <a:avLst/>
          </a:prstGeom>
        </p:spPr>
        <p:txBody>
          <a:bodyPr/>
          <a:lstStyle/>
          <a:p>
            <a:pPr algn="ctr"/>
            <a:fld id="{6ED2DD72-E4D1-4CC4-9DF2-1D74E27C53D3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Arial Nova Light" panose="020B0304020202020204" pitchFamily="34" charset="0"/>
              </a:defRPr>
            </a:lvl1pPr>
            <a:lvl2pPr>
              <a:defRPr sz="2800">
                <a:latin typeface="Arial Nova Light" panose="020B0304020202020204" pitchFamily="34" charset="0"/>
              </a:defRPr>
            </a:lvl2pPr>
            <a:lvl3pPr>
              <a:defRPr sz="2400">
                <a:latin typeface="Arial Nova Light" panose="020B0304020202020204" pitchFamily="34" charset="0"/>
              </a:defRPr>
            </a:lvl3pPr>
            <a:lvl4pPr>
              <a:defRPr sz="2000">
                <a:latin typeface="Arial Nova Light" panose="020B0304020202020204" pitchFamily="34" charset="0"/>
              </a:defRPr>
            </a:lvl4pPr>
            <a:lvl5pPr>
              <a:defRPr sz="2000">
                <a:latin typeface="Arial Nova Light" panose="020B03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C5D499-8ECA-47CC-831B-3DC9A9567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6350"/>
            <a:ext cx="9144000" cy="330456"/>
          </a:xfrm>
          <a:prstGeom prst="rect">
            <a:avLst/>
          </a:prstGeom>
        </p:spPr>
        <p:txBody>
          <a:bodyPr/>
          <a:lstStyle/>
          <a:p>
            <a:pPr algn="ctr"/>
            <a:fld id="{6ED2DD72-E4D1-4CC4-9DF2-1D74E27C53D3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0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 Nova Light" panose="020B03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687CBA-648C-4FFC-8218-A190EA2A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6350"/>
            <a:ext cx="9144000" cy="330456"/>
          </a:xfrm>
          <a:prstGeom prst="rect">
            <a:avLst/>
          </a:prstGeom>
        </p:spPr>
        <p:txBody>
          <a:bodyPr/>
          <a:lstStyle/>
          <a:p>
            <a:pPr algn="ctr"/>
            <a:fld id="{6ED2DD72-E4D1-4CC4-9DF2-1D74E27C53D3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6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779415-AF0B-4D04-BE58-FB10B48E1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A7AD-1031-4CE7-A0BC-02904D5FA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97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coastmed.com/haley-campbel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meredith@northcoastmed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95A6-4EF6-4103-9EDF-0E11FD82BE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74505" y="2120059"/>
            <a:ext cx="4482760" cy="92323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Support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AB24E-8B85-4703-BB68-3AB48CDCD61F}"/>
              </a:ext>
            </a:extLst>
          </p:cNvPr>
          <p:cNvSpPr txBox="1"/>
          <p:nvPr/>
        </p:nvSpPr>
        <p:spPr>
          <a:xfrm>
            <a:off x="1801040" y="5760031"/>
            <a:ext cx="554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 Haley Campbell, Account Executive</a:t>
            </a:r>
          </a:p>
        </p:txBody>
      </p:sp>
    </p:spTree>
    <p:extLst>
      <p:ext uri="{BB962C8B-B14F-4D97-AF65-F5344CB8AC3E}">
        <p14:creationId xmlns:p14="http://schemas.microsoft.com/office/powerpoint/2010/main" val="361285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that mean?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1813173"/>
            <a:ext cx="85023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00497C"/>
                </a:solidFill>
                <a:cs typeface="Arial" panose="020B0604020202020204" pitchFamily="34" charset="0"/>
              </a:rPr>
              <a:t>We can provide personalized retention support  to about 1/3 of your book of business</a:t>
            </a:r>
          </a:p>
          <a:p>
            <a:pPr algn="ctr" fontAlgn="base"/>
            <a:endParaRPr lang="en-US" sz="32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algn="ctr" fontAlgn="base"/>
            <a:r>
              <a:rPr lang="en-US" sz="3200" b="1" dirty="0">
                <a:solidFill>
                  <a:srgbClr val="00497C"/>
                </a:solidFill>
                <a:cs typeface="Arial" panose="020B0604020202020204" pitchFamily="34" charset="0"/>
              </a:rPr>
              <a:t>And it costs you </a:t>
            </a:r>
            <a:r>
              <a:rPr lang="en-US" sz="3200" b="1" u="sng" dirty="0">
                <a:solidFill>
                  <a:srgbClr val="00497C"/>
                </a:solidFill>
                <a:cs typeface="Arial" panose="020B0604020202020204" pitchFamily="34" charset="0"/>
              </a:rPr>
              <a:t>nothing</a:t>
            </a:r>
          </a:p>
          <a:p>
            <a:pPr algn="ctr" fontAlgn="base"/>
            <a:endParaRPr lang="en-US" sz="20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supplies do you provide to my clients?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1813173"/>
            <a:ext cx="8502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sz="20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5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134588-10BB-4228-A4B7-4FFBC7BF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0" y="1752506"/>
            <a:ext cx="1960221" cy="253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7DB652D8-F9EC-4F3F-8359-2F767FF1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3758" y="2139192"/>
            <a:ext cx="1351379" cy="20577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F0D5C5-3CBC-4BDB-A75C-4305CCE1352C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*Available glucometers based on plan formularies</a:t>
            </a:r>
          </a:p>
          <a:p>
            <a:pPr algn="ctr"/>
            <a:r>
              <a:rPr lang="en-US" sz="1000" dirty="0"/>
              <a:t>¹Available as formulary exception for PUMP users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5F6F63A-B98E-412A-92FC-BD86A7756AE8}"/>
              </a:ext>
            </a:extLst>
          </p:cNvPr>
          <p:cNvSpPr txBox="1">
            <a:spLocks/>
          </p:cNvSpPr>
          <p:nvPr/>
        </p:nvSpPr>
        <p:spPr>
          <a:xfrm>
            <a:off x="89239" y="28575"/>
            <a:ext cx="8534644" cy="813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Blood Glucose Meters (BGM)</a:t>
            </a:r>
          </a:p>
        </p:txBody>
      </p:sp>
    </p:spTree>
    <p:extLst>
      <p:ext uri="{BB962C8B-B14F-4D97-AF65-F5344CB8AC3E}">
        <p14:creationId xmlns:p14="http://schemas.microsoft.com/office/powerpoint/2010/main" val="365989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134588-10BB-4228-A4B7-4FFBC7BF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0" y="1752506"/>
            <a:ext cx="1960221" cy="253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7DB652D8-F9EC-4F3F-8359-2F767FF1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3758" y="2139192"/>
            <a:ext cx="1351379" cy="20577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F0D5C5-3CBC-4BDB-A75C-4305CCE1352C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*Available glucometers based on plan formularies</a:t>
            </a:r>
          </a:p>
          <a:p>
            <a:pPr algn="ctr"/>
            <a:r>
              <a:rPr lang="en-US" sz="1000" dirty="0"/>
              <a:t>¹Available as formulary exception for PUMP users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5F6F63A-B98E-412A-92FC-BD86A7756AE8}"/>
              </a:ext>
            </a:extLst>
          </p:cNvPr>
          <p:cNvSpPr txBox="1">
            <a:spLocks/>
          </p:cNvSpPr>
          <p:nvPr/>
        </p:nvSpPr>
        <p:spPr>
          <a:xfrm>
            <a:off x="89239" y="28575"/>
            <a:ext cx="8534644" cy="813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Blood Glucose Meters (BGM)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FF109-A49F-421A-95CC-A0573BF99321}"/>
              </a:ext>
            </a:extLst>
          </p:cNvPr>
          <p:cNvSpPr txBox="1"/>
          <p:nvPr/>
        </p:nvSpPr>
        <p:spPr>
          <a:xfrm>
            <a:off x="4790290" y="1312687"/>
            <a:ext cx="3397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Blood Glucose Meter</a:t>
            </a:r>
          </a:p>
          <a:p>
            <a:endParaRPr lang="en-US" sz="2400" b="1" dirty="0"/>
          </a:p>
          <a:p>
            <a:r>
              <a:rPr lang="en-US" sz="2400" b="1" dirty="0"/>
              <a:t>Test Strips</a:t>
            </a:r>
          </a:p>
          <a:p>
            <a:endParaRPr lang="en-US" sz="2400" b="1" dirty="0"/>
          </a:p>
          <a:p>
            <a:r>
              <a:rPr lang="en-US" sz="2400" b="1" dirty="0"/>
              <a:t>Lancets</a:t>
            </a:r>
          </a:p>
          <a:p>
            <a:endParaRPr lang="en-US" sz="2400" b="1" dirty="0"/>
          </a:p>
          <a:p>
            <a:r>
              <a:rPr lang="en-US" sz="2400" b="1" dirty="0"/>
              <a:t>Lancing Device</a:t>
            </a:r>
          </a:p>
          <a:p>
            <a:endParaRPr lang="en-US" sz="2400" b="1" dirty="0"/>
          </a:p>
          <a:p>
            <a:r>
              <a:rPr lang="en-US" sz="2400" b="1" dirty="0"/>
              <a:t>Control Solution</a:t>
            </a:r>
          </a:p>
        </p:txBody>
      </p:sp>
    </p:spTree>
    <p:extLst>
      <p:ext uri="{BB962C8B-B14F-4D97-AF65-F5344CB8AC3E}">
        <p14:creationId xmlns:p14="http://schemas.microsoft.com/office/powerpoint/2010/main" val="13602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921F-D997-4650-997F-FE4DE35DE276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Continuous Glucose Monitors (CGM)</a:t>
            </a:r>
          </a:p>
        </p:txBody>
      </p:sp>
      <p:pic>
        <p:nvPicPr>
          <p:cNvPr id="3" name="Picture 11" descr="Image result for freestyle libre 2">
            <a:extLst>
              <a:ext uri="{FF2B5EF4-FFF2-40B4-BE49-F238E27FC236}">
                <a16:creationId xmlns:a16="http://schemas.microsoft.com/office/drawing/2014/main" id="{8370C170-67F8-4295-B479-FFAE1E1B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36" y="960341"/>
            <a:ext cx="2721808" cy="20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result for dexcom g6">
            <a:extLst>
              <a:ext uri="{FF2B5EF4-FFF2-40B4-BE49-F238E27FC236}">
                <a16:creationId xmlns:a16="http://schemas.microsoft.com/office/drawing/2014/main" id="{976243AD-7128-49EB-8704-CE17E693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22" y="894663"/>
            <a:ext cx="2178647" cy="199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E830B-635B-4F71-B1C5-6F6F8EC573E6}"/>
              </a:ext>
            </a:extLst>
          </p:cNvPr>
          <p:cNvSpPr txBox="1"/>
          <p:nvPr/>
        </p:nvSpPr>
        <p:spPr>
          <a:xfrm>
            <a:off x="2284413" y="2977396"/>
            <a:ext cx="1482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FreeStyle</a:t>
            </a:r>
            <a:r>
              <a:rPr lang="en-US" sz="1100" b="1" dirty="0"/>
              <a:t> Libre 2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82D5D-692F-4A78-B5A1-8643D7C7655F}"/>
              </a:ext>
            </a:extLst>
          </p:cNvPr>
          <p:cNvSpPr txBox="1"/>
          <p:nvPr/>
        </p:nvSpPr>
        <p:spPr>
          <a:xfrm>
            <a:off x="5376863" y="2966024"/>
            <a:ext cx="1482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Dexcom G6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919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921F-D997-4650-997F-FE4DE35DE276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Continuous Glucose Monitors (CGM)</a:t>
            </a:r>
          </a:p>
        </p:txBody>
      </p:sp>
      <p:pic>
        <p:nvPicPr>
          <p:cNvPr id="3" name="Picture 11" descr="Image result for freestyle libre 2">
            <a:extLst>
              <a:ext uri="{FF2B5EF4-FFF2-40B4-BE49-F238E27FC236}">
                <a16:creationId xmlns:a16="http://schemas.microsoft.com/office/drawing/2014/main" id="{8370C170-67F8-4295-B479-FFAE1E1B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36" y="960341"/>
            <a:ext cx="2721808" cy="20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result for dexcom g6">
            <a:extLst>
              <a:ext uri="{FF2B5EF4-FFF2-40B4-BE49-F238E27FC236}">
                <a16:creationId xmlns:a16="http://schemas.microsoft.com/office/drawing/2014/main" id="{976243AD-7128-49EB-8704-CE17E693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22" y="894663"/>
            <a:ext cx="2178647" cy="199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E830B-635B-4F71-B1C5-6F6F8EC573E6}"/>
              </a:ext>
            </a:extLst>
          </p:cNvPr>
          <p:cNvSpPr txBox="1"/>
          <p:nvPr/>
        </p:nvSpPr>
        <p:spPr>
          <a:xfrm>
            <a:off x="2284413" y="2977396"/>
            <a:ext cx="1482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FreeStyle</a:t>
            </a:r>
            <a:r>
              <a:rPr lang="en-US" sz="1100" b="1" dirty="0"/>
              <a:t> Libre 2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82D5D-692F-4A78-B5A1-8643D7C7655F}"/>
              </a:ext>
            </a:extLst>
          </p:cNvPr>
          <p:cNvSpPr txBox="1"/>
          <p:nvPr/>
        </p:nvSpPr>
        <p:spPr>
          <a:xfrm>
            <a:off x="5376863" y="2966024"/>
            <a:ext cx="1482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Dexcom G6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31FB1-7E7C-4BC8-B73B-A9D5837400C4}"/>
              </a:ext>
            </a:extLst>
          </p:cNvPr>
          <p:cNvSpPr txBox="1"/>
          <p:nvPr/>
        </p:nvSpPr>
        <p:spPr>
          <a:xfrm>
            <a:off x="695322" y="4013216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Access to the latest CGMs on the market </a:t>
            </a:r>
            <a:r>
              <a:rPr lang="en-US" dirty="0"/>
              <a:t>are often only available from specialized in-network DME providers like ADS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8E54D09-2D19-4AD7-AD70-D3A55E4B8721}"/>
              </a:ext>
            </a:extLst>
          </p:cNvPr>
          <p:cNvSpPr/>
          <p:nvPr/>
        </p:nvSpPr>
        <p:spPr>
          <a:xfrm>
            <a:off x="353836" y="348751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4C76D-9AB0-4144-AE35-5E4F4506D1B4}"/>
              </a:ext>
            </a:extLst>
          </p:cNvPr>
          <p:cNvSpPr txBox="1"/>
          <p:nvPr/>
        </p:nvSpPr>
        <p:spPr>
          <a:xfrm>
            <a:off x="704850" y="3417773"/>
            <a:ext cx="81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ADS is the #1 national distributor for new Libre patients</a:t>
            </a:r>
            <a:endParaRPr lang="en-US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9131D5D-472F-4858-8AA2-2676A6E97DC7}"/>
              </a:ext>
            </a:extLst>
          </p:cNvPr>
          <p:cNvSpPr/>
          <p:nvPr/>
        </p:nvSpPr>
        <p:spPr>
          <a:xfrm>
            <a:off x="333375" y="4106531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4C7BA-E9D2-48C2-A1D8-FA86F80A8E2A}"/>
              </a:ext>
            </a:extLst>
          </p:cNvPr>
          <p:cNvSpPr txBox="1"/>
          <p:nvPr/>
        </p:nvSpPr>
        <p:spPr>
          <a:xfrm>
            <a:off x="695321" y="4814530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ADS confirms coverage with client prior to shipping so they are aware of their out-of-pocket responsibilities </a:t>
            </a:r>
            <a:r>
              <a:rPr lang="en-US" i="1" dirty="0"/>
              <a:t>if applicable</a:t>
            </a:r>
            <a:r>
              <a:rPr lang="en-US" i="1" baseline="30000" dirty="0"/>
              <a:t>*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49D70AA0-2394-488D-88F8-CC9A9908C0E6}"/>
              </a:ext>
            </a:extLst>
          </p:cNvPr>
          <p:cNvSpPr/>
          <p:nvPr/>
        </p:nvSpPr>
        <p:spPr>
          <a:xfrm>
            <a:off x="342902" y="4903360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9E30C7-A116-4DE2-B0BD-92CB493DFFAE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*Coverage only available for </a:t>
            </a:r>
            <a:r>
              <a:rPr lang="en-US" sz="1000" b="1" dirty="0"/>
              <a:t>on-insulin clients </a:t>
            </a:r>
            <a:r>
              <a:rPr lang="en-US" sz="1000" dirty="0"/>
              <a:t>in accordance with current Medicare guidelines. </a:t>
            </a:r>
          </a:p>
        </p:txBody>
      </p:sp>
    </p:spTree>
    <p:extLst>
      <p:ext uri="{BB962C8B-B14F-4D97-AF65-F5344CB8AC3E}">
        <p14:creationId xmlns:p14="http://schemas.microsoft.com/office/powerpoint/2010/main" val="102998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921F-D997-4650-997F-FE4DE35DE276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Continuous Glucose Monitors (CGM)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9E30C7-A116-4DE2-B0BD-92CB493DFFAE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*Coverage only available for </a:t>
            </a:r>
            <a:r>
              <a:rPr lang="en-US" sz="1000" b="1" dirty="0"/>
              <a:t>on-insulin clients </a:t>
            </a:r>
            <a:r>
              <a:rPr lang="en-US" sz="1000" dirty="0"/>
              <a:t>in accordance with current Medicare guidelines.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2EB17-3829-46E2-951D-DE4FFE416735}"/>
              </a:ext>
            </a:extLst>
          </p:cNvPr>
          <p:cNvSpPr txBox="1"/>
          <p:nvPr/>
        </p:nvSpPr>
        <p:spPr>
          <a:xfrm>
            <a:off x="320845" y="1696708"/>
            <a:ext cx="85023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00497C"/>
                </a:solidFill>
                <a:cs typeface="Arial" panose="020B0604020202020204" pitchFamily="34" charset="0"/>
              </a:rPr>
              <a:t>As of today, the Freestyle Libre 3 is not</a:t>
            </a:r>
            <a:r>
              <a:rPr lang="en-US" sz="3200" b="1" u="sng" dirty="0">
                <a:solidFill>
                  <a:srgbClr val="00497C"/>
                </a:solidFill>
                <a:cs typeface="Arial" panose="020B0604020202020204" pitchFamily="34" charset="0"/>
              </a:rPr>
              <a:t> yet covered by Medicare</a:t>
            </a:r>
          </a:p>
          <a:p>
            <a:pPr algn="ctr" fontAlgn="base"/>
            <a:endParaRPr lang="en-US" sz="3200" b="1" u="sng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algn="ctr" fontAlgn="base"/>
            <a:r>
              <a:rPr lang="en-US" sz="3200" b="1" u="sng" dirty="0">
                <a:solidFill>
                  <a:srgbClr val="00497C"/>
                </a:solidFill>
                <a:cs typeface="Arial" panose="020B0604020202020204" pitchFamily="34" charset="0"/>
              </a:rPr>
              <a:t>The Dexcom G7	 just received Medicare approval early 2023 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7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ndem T slim Insulin Pump">
            <a:extLst>
              <a:ext uri="{FF2B5EF4-FFF2-40B4-BE49-F238E27FC236}">
                <a16:creationId xmlns:a16="http://schemas.microsoft.com/office/drawing/2014/main" id="{B291502D-71EA-4086-96C1-BBB5C0EA9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/>
        </p:blipFill>
        <p:spPr bwMode="auto">
          <a:xfrm>
            <a:off x="816713" y="3429000"/>
            <a:ext cx="2631162" cy="24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792107-E48B-45B1-9B2E-62A96B7BD93F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Insulin Pumps &amp; Supplies</a:t>
            </a:r>
          </a:p>
        </p:txBody>
      </p:sp>
      <p:pic>
        <p:nvPicPr>
          <p:cNvPr id="6" name="Picture 2" descr="Insulin Pumps &amp; Supplies">
            <a:extLst>
              <a:ext uri="{FF2B5EF4-FFF2-40B4-BE49-F238E27FC236}">
                <a16:creationId xmlns:a16="http://schemas.microsoft.com/office/drawing/2014/main" id="{86A7A601-DC23-4A83-8AC0-F2D3F50F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9" y="1159797"/>
            <a:ext cx="2852506" cy="24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6C8AA4-E2E6-4C59-9311-5C21688C588E}"/>
              </a:ext>
            </a:extLst>
          </p:cNvPr>
          <p:cNvSpPr/>
          <p:nvPr/>
        </p:nvSpPr>
        <p:spPr>
          <a:xfrm>
            <a:off x="3078760" y="2390862"/>
            <a:ext cx="738231" cy="261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9691F0-495E-4641-AA6A-54EC4E578DC0}"/>
              </a:ext>
            </a:extLst>
          </p:cNvPr>
          <p:cNvSpPr/>
          <p:nvPr/>
        </p:nvSpPr>
        <p:spPr>
          <a:xfrm rot="1341784">
            <a:off x="5231953" y="2280838"/>
            <a:ext cx="173766" cy="206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8764E-A4DC-436E-8548-F1E13432ADBE}"/>
              </a:ext>
            </a:extLst>
          </p:cNvPr>
          <p:cNvSpPr/>
          <p:nvPr/>
        </p:nvSpPr>
        <p:spPr>
          <a:xfrm rot="1341784">
            <a:off x="5394929" y="2368883"/>
            <a:ext cx="258737" cy="150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49DC-04A6-4983-8BB4-6C2AE9CE83D0}"/>
              </a:ext>
            </a:extLst>
          </p:cNvPr>
          <p:cNvSpPr/>
          <p:nvPr/>
        </p:nvSpPr>
        <p:spPr>
          <a:xfrm rot="21012602">
            <a:off x="5387988" y="2332257"/>
            <a:ext cx="131250" cy="6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F881E-908B-4C5D-B80E-93D8B641491A}"/>
              </a:ext>
            </a:extLst>
          </p:cNvPr>
          <p:cNvSpPr/>
          <p:nvPr/>
        </p:nvSpPr>
        <p:spPr>
          <a:xfrm rot="364351">
            <a:off x="5427859" y="2368197"/>
            <a:ext cx="131250" cy="6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A00823-4B12-4F1B-9E41-05A71C0DFABE}"/>
              </a:ext>
            </a:extLst>
          </p:cNvPr>
          <p:cNvSpPr/>
          <p:nvPr/>
        </p:nvSpPr>
        <p:spPr>
          <a:xfrm rot="364351">
            <a:off x="5458211" y="2375605"/>
            <a:ext cx="131250" cy="6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5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ndem T slim Insulin Pump">
            <a:extLst>
              <a:ext uri="{FF2B5EF4-FFF2-40B4-BE49-F238E27FC236}">
                <a16:creationId xmlns:a16="http://schemas.microsoft.com/office/drawing/2014/main" id="{B291502D-71EA-4086-96C1-BBB5C0EA9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/>
        </p:blipFill>
        <p:spPr bwMode="auto">
          <a:xfrm>
            <a:off x="816713" y="3429000"/>
            <a:ext cx="2631162" cy="24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792107-E48B-45B1-9B2E-62A96B7BD93F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Insulin Pumps &amp; Supplies</a:t>
            </a:r>
          </a:p>
        </p:txBody>
      </p:sp>
      <p:pic>
        <p:nvPicPr>
          <p:cNvPr id="6" name="Picture 2" descr="Insulin Pumps &amp; Supplies">
            <a:extLst>
              <a:ext uri="{FF2B5EF4-FFF2-40B4-BE49-F238E27FC236}">
                <a16:creationId xmlns:a16="http://schemas.microsoft.com/office/drawing/2014/main" id="{86A7A601-DC23-4A83-8AC0-F2D3F50F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9" y="1159797"/>
            <a:ext cx="2852506" cy="24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6C8AA4-E2E6-4C59-9311-5C21688C588E}"/>
              </a:ext>
            </a:extLst>
          </p:cNvPr>
          <p:cNvSpPr/>
          <p:nvPr/>
        </p:nvSpPr>
        <p:spPr>
          <a:xfrm>
            <a:off x="3078760" y="2390862"/>
            <a:ext cx="738231" cy="261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9691F0-495E-4641-AA6A-54EC4E578DC0}"/>
              </a:ext>
            </a:extLst>
          </p:cNvPr>
          <p:cNvSpPr/>
          <p:nvPr/>
        </p:nvSpPr>
        <p:spPr>
          <a:xfrm rot="1341784">
            <a:off x="5231953" y="2280838"/>
            <a:ext cx="173766" cy="206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8764E-A4DC-436E-8548-F1E13432ADBE}"/>
              </a:ext>
            </a:extLst>
          </p:cNvPr>
          <p:cNvSpPr/>
          <p:nvPr/>
        </p:nvSpPr>
        <p:spPr>
          <a:xfrm rot="1341784">
            <a:off x="5394929" y="2368883"/>
            <a:ext cx="258737" cy="150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49DC-04A6-4983-8BB4-6C2AE9CE83D0}"/>
              </a:ext>
            </a:extLst>
          </p:cNvPr>
          <p:cNvSpPr/>
          <p:nvPr/>
        </p:nvSpPr>
        <p:spPr>
          <a:xfrm rot="21012602">
            <a:off x="5387988" y="2332257"/>
            <a:ext cx="131250" cy="6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F881E-908B-4C5D-B80E-93D8B641491A}"/>
              </a:ext>
            </a:extLst>
          </p:cNvPr>
          <p:cNvSpPr/>
          <p:nvPr/>
        </p:nvSpPr>
        <p:spPr>
          <a:xfrm rot="364351">
            <a:off x="5427859" y="2368197"/>
            <a:ext cx="131250" cy="6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A00823-4B12-4F1B-9E41-05A71C0DFABE}"/>
              </a:ext>
            </a:extLst>
          </p:cNvPr>
          <p:cNvSpPr/>
          <p:nvPr/>
        </p:nvSpPr>
        <p:spPr>
          <a:xfrm rot="364351">
            <a:off x="5458211" y="2375605"/>
            <a:ext cx="131250" cy="6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A52BD-6CE9-4F9F-84D4-62CEEC742AA7}"/>
              </a:ext>
            </a:extLst>
          </p:cNvPr>
          <p:cNvSpPr txBox="1"/>
          <p:nvPr/>
        </p:nvSpPr>
        <p:spPr>
          <a:xfrm>
            <a:off x="4773511" y="2143197"/>
            <a:ext cx="3992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Medtronic &amp; Tandem Pumps</a:t>
            </a:r>
          </a:p>
          <a:p>
            <a:endParaRPr lang="en-US" sz="2400" b="1" dirty="0"/>
          </a:p>
          <a:p>
            <a:r>
              <a:rPr lang="en-US" sz="2400" b="1" dirty="0"/>
              <a:t>Infusion Sets</a:t>
            </a:r>
          </a:p>
          <a:p>
            <a:endParaRPr lang="en-US" sz="2400" b="1" dirty="0"/>
          </a:p>
          <a:p>
            <a:r>
              <a:rPr lang="en-US" sz="2400" b="1" dirty="0"/>
              <a:t>Reservoirs/Cartridges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C6E27-D129-4235-B704-25EEEF6D8DE7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*Infusion sets and reservoirs are available in multiple sizes to fit the client’s preferences</a:t>
            </a:r>
          </a:p>
        </p:txBody>
      </p:sp>
    </p:spTree>
    <p:extLst>
      <p:ext uri="{BB962C8B-B14F-4D97-AF65-F5344CB8AC3E}">
        <p14:creationId xmlns:p14="http://schemas.microsoft.com/office/powerpoint/2010/main" val="394623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742F-D089-4ED2-8C17-795541B062AF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 D Items</a:t>
            </a:r>
          </a:p>
        </p:txBody>
      </p:sp>
      <p:pic>
        <p:nvPicPr>
          <p:cNvPr id="6" name="Picture 5" descr="I2855-2_THUMB350">
            <a:extLst>
              <a:ext uri="{FF2B5EF4-FFF2-40B4-BE49-F238E27FC236}">
                <a16:creationId xmlns:a16="http://schemas.microsoft.com/office/drawing/2014/main" id="{D4C215C5-13C8-40BB-A50E-51FF6B0379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12730"/>
          <a:stretch>
            <a:fillRect/>
          </a:stretch>
        </p:blipFill>
        <p:spPr bwMode="auto">
          <a:xfrm>
            <a:off x="527568" y="3671383"/>
            <a:ext cx="1586458" cy="136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Pharmacist Choice Alcohol Prep Pads | Total Diabetes Supply">
            <a:extLst>
              <a:ext uri="{FF2B5EF4-FFF2-40B4-BE49-F238E27FC236}">
                <a16:creationId xmlns:a16="http://schemas.microsoft.com/office/drawing/2014/main" id="{BCCAEF37-F8C3-4347-823F-02A0D07D50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26" y="3402789"/>
            <a:ext cx="1842330" cy="172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Image result for omnipod dash">
            <a:extLst>
              <a:ext uri="{FF2B5EF4-FFF2-40B4-BE49-F238E27FC236}">
                <a16:creationId xmlns:a16="http://schemas.microsoft.com/office/drawing/2014/main" id="{156869B8-6135-4B02-8F79-42B904F5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54" y="1711741"/>
            <a:ext cx="1360643" cy="16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B93FEB-48B8-4A5E-B233-F91998AC779C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*Syringes and pen needles are available in multiple sizes to fit the client’s preferences</a:t>
            </a:r>
          </a:p>
        </p:txBody>
      </p:sp>
    </p:spTree>
    <p:extLst>
      <p:ext uri="{BB962C8B-B14F-4D97-AF65-F5344CB8AC3E}">
        <p14:creationId xmlns:p14="http://schemas.microsoft.com/office/powerpoint/2010/main" val="423006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Agent Support Program?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1813173"/>
            <a:ext cx="85023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00497C"/>
                </a:solidFill>
                <a:cs typeface="Arial" panose="020B0604020202020204" pitchFamily="34" charset="0"/>
              </a:rPr>
              <a:t>Personalized Retention Service</a:t>
            </a:r>
            <a:endParaRPr lang="en-US" sz="20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5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742F-D089-4ED2-8C17-795541B062AF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 D Items</a:t>
            </a:r>
          </a:p>
        </p:txBody>
      </p:sp>
      <p:pic>
        <p:nvPicPr>
          <p:cNvPr id="6" name="Picture 5" descr="I2855-2_THUMB350">
            <a:extLst>
              <a:ext uri="{FF2B5EF4-FFF2-40B4-BE49-F238E27FC236}">
                <a16:creationId xmlns:a16="http://schemas.microsoft.com/office/drawing/2014/main" id="{D4C215C5-13C8-40BB-A50E-51FF6B0379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12730"/>
          <a:stretch>
            <a:fillRect/>
          </a:stretch>
        </p:blipFill>
        <p:spPr bwMode="auto">
          <a:xfrm>
            <a:off x="527568" y="3671383"/>
            <a:ext cx="1586458" cy="136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Pharmacist Choice Alcohol Prep Pads | Total Diabetes Supply">
            <a:extLst>
              <a:ext uri="{FF2B5EF4-FFF2-40B4-BE49-F238E27FC236}">
                <a16:creationId xmlns:a16="http://schemas.microsoft.com/office/drawing/2014/main" id="{BCCAEF37-F8C3-4347-823F-02A0D07D50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26" y="3402789"/>
            <a:ext cx="1842330" cy="172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Image result for omnipod dash">
            <a:extLst>
              <a:ext uri="{FF2B5EF4-FFF2-40B4-BE49-F238E27FC236}">
                <a16:creationId xmlns:a16="http://schemas.microsoft.com/office/drawing/2014/main" id="{156869B8-6135-4B02-8F79-42B904F5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54" y="1711741"/>
            <a:ext cx="1360643" cy="16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B93FEB-48B8-4A5E-B233-F91998AC779C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*Syringes and pen needles are available in multiple sizes to fit the client’s preferences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12B90-1DA2-44B8-81F9-DD933EFEEDF2}"/>
              </a:ext>
            </a:extLst>
          </p:cNvPr>
          <p:cNvSpPr txBox="1"/>
          <p:nvPr/>
        </p:nvSpPr>
        <p:spPr>
          <a:xfrm>
            <a:off x="4773511" y="2143197"/>
            <a:ext cx="3992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Omnipod Dash/5</a:t>
            </a:r>
          </a:p>
          <a:p>
            <a:endParaRPr lang="en-US" sz="2400" b="1" dirty="0"/>
          </a:p>
          <a:p>
            <a:r>
              <a:rPr lang="en-US" sz="2400" b="1" dirty="0"/>
              <a:t>Insulin syringes/pen needles</a:t>
            </a:r>
          </a:p>
          <a:p>
            <a:endParaRPr lang="en-US" sz="2400" b="1" dirty="0"/>
          </a:p>
          <a:p>
            <a:r>
              <a:rPr lang="en-US" sz="2400" b="1" dirty="0"/>
              <a:t>Alcohol wipes</a:t>
            </a:r>
          </a:p>
        </p:txBody>
      </p:sp>
    </p:spTree>
    <p:extLst>
      <p:ext uri="{BB962C8B-B14F-4D97-AF65-F5344CB8AC3E}">
        <p14:creationId xmlns:p14="http://schemas.microsoft.com/office/powerpoint/2010/main" val="390981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I Take Advantage Myself?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9388D-B1FF-4A3F-B662-BAD98BEC96DF}"/>
              </a:ext>
            </a:extLst>
          </p:cNvPr>
          <p:cNvSpPr txBox="1"/>
          <p:nvPr/>
        </p:nvSpPr>
        <p:spPr>
          <a:xfrm>
            <a:off x="1232500" y="3826690"/>
            <a:ext cx="561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https://www.northcoastmed.com/haley-campbell/</a:t>
            </a:r>
            <a:endParaRPr lang="en-US" b="1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392599D-B9F9-42BF-8DA5-87A9000EC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2" y="3797510"/>
            <a:ext cx="1889764" cy="188976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31FE87B-BB2E-4198-ACC8-83AE740AADAE}"/>
              </a:ext>
            </a:extLst>
          </p:cNvPr>
          <p:cNvSpPr txBox="1"/>
          <p:nvPr/>
        </p:nvSpPr>
        <p:spPr>
          <a:xfrm>
            <a:off x="684968" y="4477519"/>
            <a:ext cx="6121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call (760)330-0049 </a:t>
            </a:r>
          </a:p>
          <a:p>
            <a:pPr algn="ctr"/>
            <a:endParaRPr lang="en-US" b="1" dirty="0">
              <a:solidFill>
                <a:srgbClr val="54F44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OR Email HCampbell@northcoastmed.com</a:t>
            </a: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30BA5EFD-B755-4309-BAA0-D3072979E472}"/>
              </a:ext>
            </a:extLst>
          </p:cNvPr>
          <p:cNvSpPr/>
          <p:nvPr/>
        </p:nvSpPr>
        <p:spPr>
          <a:xfrm rot="16200000">
            <a:off x="599714" y="3242072"/>
            <a:ext cx="465914" cy="55521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9C71A54C-65B2-479F-B242-35C85D6FDBEA}"/>
              </a:ext>
            </a:extLst>
          </p:cNvPr>
          <p:cNvSpPr/>
          <p:nvPr/>
        </p:nvSpPr>
        <p:spPr>
          <a:xfrm rot="16200000">
            <a:off x="606001" y="4459865"/>
            <a:ext cx="465914" cy="55521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B268F66E-E741-4091-90C6-553B6C2D9D64}"/>
              </a:ext>
            </a:extLst>
          </p:cNvPr>
          <p:cNvSpPr/>
          <p:nvPr/>
        </p:nvSpPr>
        <p:spPr>
          <a:xfrm rot="16200000">
            <a:off x="6072613" y="3234660"/>
            <a:ext cx="465914" cy="55521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8240C8-9088-4775-9AB6-B11FA243F28D}"/>
              </a:ext>
            </a:extLst>
          </p:cNvPr>
          <p:cNvSpPr txBox="1"/>
          <p:nvPr/>
        </p:nvSpPr>
        <p:spPr>
          <a:xfrm>
            <a:off x="236306" y="811658"/>
            <a:ext cx="850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u="sng">
                <a:highlight>
                  <a:srgbClr val="FFFF00"/>
                </a:highlight>
                <a:cs typeface="Arial" panose="020B0604020202020204" pitchFamily="34" charset="0"/>
              </a:rPr>
              <a:t>The top-performing agents I work with all leverage ADS services the same way:</a:t>
            </a:r>
            <a:endParaRPr lang="en-US" b="1" i="1" u="sng" dirty="0">
              <a:solidFill>
                <a:srgbClr val="54F44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08689D-7680-4F1E-8CCD-464A52E567B6}"/>
              </a:ext>
            </a:extLst>
          </p:cNvPr>
          <p:cNvSpPr txBox="1"/>
          <p:nvPr/>
        </p:nvSpPr>
        <p:spPr>
          <a:xfrm>
            <a:off x="1154693" y="1686220"/>
            <a:ext cx="850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consistently check if their clients have diabetes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1D8250-B842-43BF-AE54-79185E35B24D}"/>
              </a:ext>
            </a:extLst>
          </p:cNvPr>
          <p:cNvSpPr txBox="1"/>
          <p:nvPr/>
        </p:nvSpPr>
        <p:spPr>
          <a:xfrm>
            <a:off x="6705599" y="3287093"/>
            <a:ext cx="2667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</a:t>
            </a:r>
            <a:r>
              <a:rPr lang="en-US" b="1" i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use QRC code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64BC1F-E0B2-4F9E-8496-36825210A2CE}"/>
              </a:ext>
            </a:extLst>
          </p:cNvPr>
          <p:cNvGrpSpPr/>
          <p:nvPr/>
        </p:nvGrpSpPr>
        <p:grpSpPr>
          <a:xfrm>
            <a:off x="555065" y="1597451"/>
            <a:ext cx="561498" cy="561498"/>
            <a:chOff x="2047875" y="2743200"/>
            <a:chExt cx="1376172" cy="137617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B34AA05-84ED-4E39-9058-42C20BACC802}"/>
                </a:ext>
              </a:extLst>
            </p:cNvPr>
            <p:cNvSpPr/>
            <p:nvPr/>
          </p:nvSpPr>
          <p:spPr>
            <a:xfrm>
              <a:off x="2047875" y="2743200"/>
              <a:ext cx="1376172" cy="1376172"/>
            </a:xfrm>
            <a:custGeom>
              <a:avLst/>
              <a:gdLst>
                <a:gd name="connsiteX0" fmla="*/ 1376172 w 1376172"/>
                <a:gd name="connsiteY0" fmla="*/ 688086 h 1376172"/>
                <a:gd name="connsiteX1" fmla="*/ 688086 w 1376172"/>
                <a:gd name="connsiteY1" fmla="*/ 1376172 h 1376172"/>
                <a:gd name="connsiteX2" fmla="*/ 0 w 1376172"/>
                <a:gd name="connsiteY2" fmla="*/ 688086 h 1376172"/>
                <a:gd name="connsiteX3" fmla="*/ 688086 w 1376172"/>
                <a:gd name="connsiteY3" fmla="*/ 0 h 1376172"/>
                <a:gd name="connsiteX4" fmla="*/ 1376172 w 1376172"/>
                <a:gd name="connsiteY4" fmla="*/ 688086 h 137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172" h="1376172">
                  <a:moveTo>
                    <a:pt x="1376172" y="688086"/>
                  </a:moveTo>
                  <a:cubicBezTo>
                    <a:pt x="1376172" y="1068105"/>
                    <a:pt x="1068105" y="1376172"/>
                    <a:pt x="688086" y="1376172"/>
                  </a:cubicBezTo>
                  <a:cubicBezTo>
                    <a:pt x="308067" y="1376172"/>
                    <a:pt x="0" y="1068105"/>
                    <a:pt x="0" y="688086"/>
                  </a:cubicBezTo>
                  <a:cubicBezTo>
                    <a:pt x="0" y="308067"/>
                    <a:pt x="308067" y="0"/>
                    <a:pt x="688086" y="0"/>
                  </a:cubicBezTo>
                  <a:cubicBezTo>
                    <a:pt x="1068105" y="0"/>
                    <a:pt x="1376172" y="308067"/>
                    <a:pt x="1376172" y="688086"/>
                  </a:cubicBezTo>
                  <a:close/>
                </a:path>
              </a:pathLst>
            </a:custGeom>
            <a:solidFill>
              <a:srgbClr val="54F4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0C46BE5-73BB-49EE-8B5C-874CC369EF4B}"/>
                </a:ext>
              </a:extLst>
            </p:cNvPr>
            <p:cNvSpPr/>
            <p:nvPr/>
          </p:nvSpPr>
          <p:spPr>
            <a:xfrm>
              <a:off x="2461355" y="2952559"/>
              <a:ext cx="378523" cy="958405"/>
            </a:xfrm>
            <a:custGeom>
              <a:avLst/>
              <a:gdLst>
                <a:gd name="connsiteX0" fmla="*/ 105424 w 378523"/>
                <a:gd name="connsiteY0" fmla="*/ -273 h 958405"/>
                <a:gd name="connsiteX1" fmla="*/ 378410 w 378523"/>
                <a:gd name="connsiteY1" fmla="*/ -273 h 958405"/>
                <a:gd name="connsiteX2" fmla="*/ 378410 w 378523"/>
                <a:gd name="connsiteY2" fmla="*/ 958133 h 958405"/>
                <a:gd name="connsiteX3" fmla="*/ 197435 w 378523"/>
                <a:gd name="connsiteY3" fmla="*/ 958133 h 958405"/>
                <a:gd name="connsiteX4" fmla="*/ 197435 w 378523"/>
                <a:gd name="connsiteY4" fmla="*/ 171082 h 958405"/>
                <a:gd name="connsiteX5" fmla="*/ -113 w 378523"/>
                <a:gd name="connsiteY5" fmla="*/ 171082 h 95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523" h="958405">
                  <a:moveTo>
                    <a:pt x="105424" y="-273"/>
                  </a:moveTo>
                  <a:lnTo>
                    <a:pt x="378410" y="-273"/>
                  </a:lnTo>
                  <a:lnTo>
                    <a:pt x="378410" y="958133"/>
                  </a:lnTo>
                  <a:lnTo>
                    <a:pt x="197435" y="958133"/>
                  </a:lnTo>
                  <a:lnTo>
                    <a:pt x="197435" y="171082"/>
                  </a:lnTo>
                  <a:lnTo>
                    <a:pt x="-113" y="171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6C036-7D9D-4E63-97BF-4CF167D0468A}"/>
              </a:ext>
            </a:extLst>
          </p:cNvPr>
          <p:cNvSpPr txBox="1"/>
          <p:nvPr/>
        </p:nvSpPr>
        <p:spPr>
          <a:xfrm>
            <a:off x="1116563" y="2245895"/>
            <a:ext cx="712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They </a:t>
            </a:r>
            <a:r>
              <a:rPr lang="en-US" u="sng"/>
              <a:t>send their client’s contact info to me </a:t>
            </a:r>
            <a:r>
              <a:rPr lang="en-US"/>
              <a:t>at </a:t>
            </a:r>
            <a:r>
              <a:rPr lang="en-US" b="1"/>
              <a:t>point of sale </a:t>
            </a:r>
            <a:r>
              <a:rPr lang="en-US"/>
              <a:t>using my secure “Refer A Client” link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A46C05-2318-4078-AC13-2237A51F7684}"/>
              </a:ext>
            </a:extLst>
          </p:cNvPr>
          <p:cNvSpPr txBox="1"/>
          <p:nvPr/>
        </p:nvSpPr>
        <p:spPr>
          <a:xfrm>
            <a:off x="1154693" y="5358508"/>
            <a:ext cx="27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That’s it!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7EDBE9-0666-4349-845F-FA6D70A337AB}"/>
              </a:ext>
            </a:extLst>
          </p:cNvPr>
          <p:cNvGrpSpPr/>
          <p:nvPr/>
        </p:nvGrpSpPr>
        <p:grpSpPr>
          <a:xfrm>
            <a:off x="555065" y="2384882"/>
            <a:ext cx="561498" cy="561498"/>
            <a:chOff x="3882771" y="2743200"/>
            <a:chExt cx="1376172" cy="137617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8036654-CB36-4EAD-8005-FFC43DC920C7}"/>
                </a:ext>
              </a:extLst>
            </p:cNvPr>
            <p:cNvSpPr/>
            <p:nvPr/>
          </p:nvSpPr>
          <p:spPr>
            <a:xfrm>
              <a:off x="3882771" y="2743200"/>
              <a:ext cx="1376172" cy="1376172"/>
            </a:xfrm>
            <a:custGeom>
              <a:avLst/>
              <a:gdLst>
                <a:gd name="connsiteX0" fmla="*/ 1376172 w 1376172"/>
                <a:gd name="connsiteY0" fmla="*/ 688086 h 1376172"/>
                <a:gd name="connsiteX1" fmla="*/ 688086 w 1376172"/>
                <a:gd name="connsiteY1" fmla="*/ 1376172 h 1376172"/>
                <a:gd name="connsiteX2" fmla="*/ 0 w 1376172"/>
                <a:gd name="connsiteY2" fmla="*/ 688086 h 1376172"/>
                <a:gd name="connsiteX3" fmla="*/ 688086 w 1376172"/>
                <a:gd name="connsiteY3" fmla="*/ 0 h 1376172"/>
                <a:gd name="connsiteX4" fmla="*/ 1376172 w 1376172"/>
                <a:gd name="connsiteY4" fmla="*/ 688086 h 137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172" h="1376172">
                  <a:moveTo>
                    <a:pt x="1376172" y="688086"/>
                  </a:moveTo>
                  <a:cubicBezTo>
                    <a:pt x="1376172" y="1068105"/>
                    <a:pt x="1068105" y="1376172"/>
                    <a:pt x="688086" y="1376172"/>
                  </a:cubicBezTo>
                  <a:cubicBezTo>
                    <a:pt x="308067" y="1376172"/>
                    <a:pt x="0" y="1068105"/>
                    <a:pt x="0" y="688086"/>
                  </a:cubicBezTo>
                  <a:cubicBezTo>
                    <a:pt x="0" y="308067"/>
                    <a:pt x="308067" y="0"/>
                    <a:pt x="688086" y="0"/>
                  </a:cubicBezTo>
                  <a:cubicBezTo>
                    <a:pt x="1068106" y="0"/>
                    <a:pt x="1376172" y="308067"/>
                    <a:pt x="1376172" y="688086"/>
                  </a:cubicBezTo>
                  <a:close/>
                </a:path>
              </a:pathLst>
            </a:custGeom>
            <a:solidFill>
              <a:srgbClr val="54F4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D87400-58F9-4558-8520-1B9D2CC0E2A7}"/>
                </a:ext>
              </a:extLst>
            </p:cNvPr>
            <p:cNvSpPr/>
            <p:nvPr/>
          </p:nvSpPr>
          <p:spPr>
            <a:xfrm>
              <a:off x="4229957" y="2928112"/>
              <a:ext cx="663892" cy="982567"/>
            </a:xfrm>
            <a:custGeom>
              <a:avLst/>
              <a:gdLst>
                <a:gd name="connsiteX0" fmla="*/ 203817 w 663892"/>
                <a:gd name="connsiteY0" fmla="*/ 332690 h 982567"/>
                <a:gd name="connsiteX1" fmla="*/ 25985 w 663892"/>
                <a:gd name="connsiteY1" fmla="*/ 332690 h 982567"/>
                <a:gd name="connsiteX2" fmla="*/ 123331 w 663892"/>
                <a:gd name="connsiteY2" fmla="*/ 88659 h 982567"/>
                <a:gd name="connsiteX3" fmla="*/ 354979 w 663892"/>
                <a:gd name="connsiteY3" fmla="*/ -209 h 982567"/>
                <a:gd name="connsiteX4" fmla="*/ 509093 w 663892"/>
                <a:gd name="connsiteY4" fmla="*/ 36557 h 982567"/>
                <a:gd name="connsiteX5" fmla="*/ 615964 w 663892"/>
                <a:gd name="connsiteY5" fmla="*/ 142761 h 982567"/>
                <a:gd name="connsiteX6" fmla="*/ 655968 w 663892"/>
                <a:gd name="connsiteY6" fmla="*/ 283826 h 982567"/>
                <a:gd name="connsiteX7" fmla="*/ 607391 w 663892"/>
                <a:gd name="connsiteY7" fmla="*/ 467564 h 982567"/>
                <a:gd name="connsiteX8" fmla="*/ 429845 w 663892"/>
                <a:gd name="connsiteY8" fmla="*/ 700164 h 982567"/>
                <a:gd name="connsiteX9" fmla="*/ 322213 w 663892"/>
                <a:gd name="connsiteY9" fmla="*/ 813512 h 982567"/>
                <a:gd name="connsiteX10" fmla="*/ 663779 w 663892"/>
                <a:gd name="connsiteY10" fmla="*/ 813512 h 982567"/>
                <a:gd name="connsiteX11" fmla="*/ 663779 w 663892"/>
                <a:gd name="connsiteY11" fmla="*/ 982295 h 982567"/>
                <a:gd name="connsiteX12" fmla="*/ -113 w 663892"/>
                <a:gd name="connsiteY12" fmla="*/ 982295 h 982567"/>
                <a:gd name="connsiteX13" fmla="*/ -113 w 663892"/>
                <a:gd name="connsiteY13" fmla="*/ 894950 h 982567"/>
                <a:gd name="connsiteX14" fmla="*/ 296305 w 663892"/>
                <a:gd name="connsiteY14" fmla="*/ 592627 h 982567"/>
                <a:gd name="connsiteX15" fmla="*/ 439180 w 663892"/>
                <a:gd name="connsiteY15" fmla="*/ 417748 h 982567"/>
                <a:gd name="connsiteX16" fmla="*/ 474708 w 663892"/>
                <a:gd name="connsiteY16" fmla="*/ 298114 h 982567"/>
                <a:gd name="connsiteX17" fmla="*/ 437846 w 663892"/>
                <a:gd name="connsiteY17" fmla="*/ 206579 h 982567"/>
                <a:gd name="connsiteX18" fmla="*/ 342596 w 663892"/>
                <a:gd name="connsiteY18" fmla="*/ 170479 h 982567"/>
                <a:gd name="connsiteX19" fmla="*/ 244870 w 663892"/>
                <a:gd name="connsiteY19" fmla="*/ 214103 h 982567"/>
                <a:gd name="connsiteX20" fmla="*/ 203817 w 663892"/>
                <a:gd name="connsiteY20" fmla="*/ 332690 h 98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3892" h="982567">
                  <a:moveTo>
                    <a:pt x="203817" y="332690"/>
                  </a:moveTo>
                  <a:lnTo>
                    <a:pt x="25985" y="332690"/>
                  </a:lnTo>
                  <a:cubicBezTo>
                    <a:pt x="30748" y="229372"/>
                    <a:pt x="63199" y="148028"/>
                    <a:pt x="123331" y="88659"/>
                  </a:cubicBezTo>
                  <a:cubicBezTo>
                    <a:pt x="183462" y="29290"/>
                    <a:pt x="260681" y="-333"/>
                    <a:pt x="354979" y="-209"/>
                  </a:cubicBezTo>
                  <a:cubicBezTo>
                    <a:pt x="408642" y="-1285"/>
                    <a:pt x="461697" y="11364"/>
                    <a:pt x="509093" y="36557"/>
                  </a:cubicBezTo>
                  <a:cubicBezTo>
                    <a:pt x="553870" y="61370"/>
                    <a:pt x="590865" y="98136"/>
                    <a:pt x="615964" y="142761"/>
                  </a:cubicBezTo>
                  <a:cubicBezTo>
                    <a:pt x="641614" y="185386"/>
                    <a:pt x="655426" y="234077"/>
                    <a:pt x="655968" y="283826"/>
                  </a:cubicBezTo>
                  <a:cubicBezTo>
                    <a:pt x="655968" y="340976"/>
                    <a:pt x="639776" y="402222"/>
                    <a:pt x="607391" y="467564"/>
                  </a:cubicBezTo>
                  <a:cubicBezTo>
                    <a:pt x="575006" y="532905"/>
                    <a:pt x="515827" y="610439"/>
                    <a:pt x="429845" y="700164"/>
                  </a:cubicBezTo>
                  <a:lnTo>
                    <a:pt x="322213" y="813512"/>
                  </a:lnTo>
                  <a:lnTo>
                    <a:pt x="663779" y="813512"/>
                  </a:lnTo>
                  <a:lnTo>
                    <a:pt x="663779" y="982295"/>
                  </a:lnTo>
                  <a:lnTo>
                    <a:pt x="-113" y="982295"/>
                  </a:lnTo>
                  <a:lnTo>
                    <a:pt x="-113" y="894950"/>
                  </a:lnTo>
                  <a:lnTo>
                    <a:pt x="296305" y="592627"/>
                  </a:lnTo>
                  <a:cubicBezTo>
                    <a:pt x="367999" y="520113"/>
                    <a:pt x="415624" y="461820"/>
                    <a:pt x="439180" y="417748"/>
                  </a:cubicBezTo>
                  <a:cubicBezTo>
                    <a:pt x="462735" y="373676"/>
                    <a:pt x="474584" y="333804"/>
                    <a:pt x="474708" y="298114"/>
                  </a:cubicBezTo>
                  <a:cubicBezTo>
                    <a:pt x="475746" y="263795"/>
                    <a:pt x="462383" y="230601"/>
                    <a:pt x="437846" y="206579"/>
                  </a:cubicBezTo>
                  <a:cubicBezTo>
                    <a:pt x="412357" y="182042"/>
                    <a:pt x="377943" y="169002"/>
                    <a:pt x="342596" y="170479"/>
                  </a:cubicBezTo>
                  <a:cubicBezTo>
                    <a:pt x="305153" y="169755"/>
                    <a:pt x="269330" y="185738"/>
                    <a:pt x="244870" y="214103"/>
                  </a:cubicBezTo>
                  <a:cubicBezTo>
                    <a:pt x="219219" y="243440"/>
                    <a:pt x="205531" y="282969"/>
                    <a:pt x="203817" y="33269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3B0CC7-7ADB-4311-AF40-59DD10F78C8E}"/>
              </a:ext>
            </a:extLst>
          </p:cNvPr>
          <p:cNvGrpSpPr/>
          <p:nvPr/>
        </p:nvGrpSpPr>
        <p:grpSpPr>
          <a:xfrm>
            <a:off x="597465" y="5282919"/>
            <a:ext cx="561498" cy="561498"/>
            <a:chOff x="5717762" y="2743200"/>
            <a:chExt cx="1376172" cy="137617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9BFB4F-0666-4834-BCFF-281524057A34}"/>
                </a:ext>
              </a:extLst>
            </p:cNvPr>
            <p:cNvSpPr/>
            <p:nvPr/>
          </p:nvSpPr>
          <p:spPr>
            <a:xfrm>
              <a:off x="5717762" y="2743200"/>
              <a:ext cx="1376172" cy="1376172"/>
            </a:xfrm>
            <a:custGeom>
              <a:avLst/>
              <a:gdLst>
                <a:gd name="connsiteX0" fmla="*/ 1376172 w 1376172"/>
                <a:gd name="connsiteY0" fmla="*/ 688086 h 1376172"/>
                <a:gd name="connsiteX1" fmla="*/ 688086 w 1376172"/>
                <a:gd name="connsiteY1" fmla="*/ 1376172 h 1376172"/>
                <a:gd name="connsiteX2" fmla="*/ 0 w 1376172"/>
                <a:gd name="connsiteY2" fmla="*/ 688086 h 1376172"/>
                <a:gd name="connsiteX3" fmla="*/ 688086 w 1376172"/>
                <a:gd name="connsiteY3" fmla="*/ 0 h 1376172"/>
                <a:gd name="connsiteX4" fmla="*/ 1376172 w 1376172"/>
                <a:gd name="connsiteY4" fmla="*/ 688086 h 137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172" h="1376172">
                  <a:moveTo>
                    <a:pt x="1376172" y="688086"/>
                  </a:moveTo>
                  <a:cubicBezTo>
                    <a:pt x="1376172" y="1068105"/>
                    <a:pt x="1068106" y="1376172"/>
                    <a:pt x="688086" y="1376172"/>
                  </a:cubicBezTo>
                  <a:cubicBezTo>
                    <a:pt x="308067" y="1376172"/>
                    <a:pt x="0" y="1068105"/>
                    <a:pt x="0" y="688086"/>
                  </a:cubicBezTo>
                  <a:cubicBezTo>
                    <a:pt x="0" y="308067"/>
                    <a:pt x="308067" y="0"/>
                    <a:pt x="688086" y="0"/>
                  </a:cubicBezTo>
                  <a:cubicBezTo>
                    <a:pt x="1068106" y="0"/>
                    <a:pt x="1376172" y="308067"/>
                    <a:pt x="1376172" y="688086"/>
                  </a:cubicBezTo>
                  <a:close/>
                </a:path>
              </a:pathLst>
            </a:custGeom>
            <a:solidFill>
              <a:srgbClr val="54F4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91BD04-291E-4564-8F76-1169D5D39DFD}"/>
                </a:ext>
              </a:extLst>
            </p:cNvPr>
            <p:cNvSpPr/>
            <p:nvPr/>
          </p:nvSpPr>
          <p:spPr>
            <a:xfrm>
              <a:off x="6094285" y="2928461"/>
              <a:ext cx="661464" cy="1007078"/>
            </a:xfrm>
            <a:custGeom>
              <a:avLst/>
              <a:gdLst>
                <a:gd name="connsiteX0" fmla="*/ 214294 w 661464"/>
                <a:gd name="connsiteY0" fmla="*/ 260332 h 1007078"/>
                <a:gd name="connsiteX1" fmla="*/ 39034 w 661464"/>
                <a:gd name="connsiteY1" fmla="*/ 260332 h 1007078"/>
                <a:gd name="connsiteX2" fmla="*/ 115234 w 661464"/>
                <a:gd name="connsiteY2" fmla="*/ 89644 h 1007078"/>
                <a:gd name="connsiteX3" fmla="*/ 334309 w 661464"/>
                <a:gd name="connsiteY3" fmla="*/ -273 h 1007078"/>
                <a:gd name="connsiteX4" fmla="*/ 532048 w 661464"/>
                <a:gd name="connsiteY4" fmla="*/ 74594 h 1007078"/>
                <a:gd name="connsiteX5" fmla="*/ 611868 w 661464"/>
                <a:gd name="connsiteY5" fmla="*/ 252521 h 1007078"/>
                <a:gd name="connsiteX6" fmla="*/ 577006 w 661464"/>
                <a:gd name="connsiteY6" fmla="*/ 369107 h 1007078"/>
                <a:gd name="connsiteX7" fmla="*/ 475660 w 661464"/>
                <a:gd name="connsiteY7" fmla="*/ 454832 h 1007078"/>
                <a:gd name="connsiteX8" fmla="*/ 612153 w 661464"/>
                <a:gd name="connsiteY8" fmla="*/ 545701 h 1007078"/>
                <a:gd name="connsiteX9" fmla="*/ 661303 w 661464"/>
                <a:gd name="connsiteY9" fmla="*/ 698101 h 1007078"/>
                <a:gd name="connsiteX10" fmla="*/ 566053 w 661464"/>
                <a:gd name="connsiteY10" fmla="*/ 917176 h 1007078"/>
                <a:gd name="connsiteX11" fmla="*/ 323641 w 661464"/>
                <a:gd name="connsiteY11" fmla="*/ 1006806 h 1007078"/>
                <a:gd name="connsiteX12" fmla="*/ 96280 w 661464"/>
                <a:gd name="connsiteY12" fmla="*/ 922415 h 1007078"/>
                <a:gd name="connsiteX13" fmla="*/ -113 w 661464"/>
                <a:gd name="connsiteY13" fmla="*/ 692767 h 1007078"/>
                <a:gd name="connsiteX14" fmla="*/ 180290 w 661464"/>
                <a:gd name="connsiteY14" fmla="*/ 692767 h 1007078"/>
                <a:gd name="connsiteX15" fmla="*/ 232106 w 661464"/>
                <a:gd name="connsiteY15" fmla="*/ 803161 h 1007078"/>
                <a:gd name="connsiteX16" fmla="*/ 439275 w 661464"/>
                <a:gd name="connsiteY16" fmla="*/ 798304 h 1007078"/>
                <a:gd name="connsiteX17" fmla="*/ 481280 w 661464"/>
                <a:gd name="connsiteY17" fmla="*/ 697910 h 1007078"/>
                <a:gd name="connsiteX18" fmla="*/ 424130 w 661464"/>
                <a:gd name="connsiteY18" fmla="*/ 587801 h 1007078"/>
                <a:gd name="connsiteX19" fmla="*/ 260586 w 661464"/>
                <a:gd name="connsiteY19" fmla="*/ 541605 h 1007078"/>
                <a:gd name="connsiteX20" fmla="*/ 260586 w 661464"/>
                <a:gd name="connsiteY20" fmla="*/ 384728 h 1007078"/>
                <a:gd name="connsiteX21" fmla="*/ 358693 w 661464"/>
                <a:gd name="connsiteY21" fmla="*/ 364249 h 1007078"/>
                <a:gd name="connsiteX22" fmla="*/ 408890 w 661464"/>
                <a:gd name="connsiteY22" fmla="*/ 322244 h 1007078"/>
                <a:gd name="connsiteX23" fmla="*/ 426797 w 661464"/>
                <a:gd name="connsiteY23" fmla="*/ 265094 h 1007078"/>
                <a:gd name="connsiteX24" fmla="*/ 399460 w 661464"/>
                <a:gd name="connsiteY24" fmla="*/ 200324 h 1007078"/>
                <a:gd name="connsiteX25" fmla="*/ 327737 w 661464"/>
                <a:gd name="connsiteY25" fmla="*/ 174607 h 1007078"/>
                <a:gd name="connsiteX26" fmla="*/ 257919 w 661464"/>
                <a:gd name="connsiteY26" fmla="*/ 198991 h 1007078"/>
                <a:gd name="connsiteX27" fmla="*/ 214294 w 661464"/>
                <a:gd name="connsiteY27" fmla="*/ 260332 h 10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464" h="1007078">
                  <a:moveTo>
                    <a:pt x="214294" y="260332"/>
                  </a:moveTo>
                  <a:lnTo>
                    <a:pt x="39034" y="260332"/>
                  </a:lnTo>
                  <a:cubicBezTo>
                    <a:pt x="48178" y="189466"/>
                    <a:pt x="73582" y="132573"/>
                    <a:pt x="115234" y="89644"/>
                  </a:cubicBezTo>
                  <a:cubicBezTo>
                    <a:pt x="173460" y="29636"/>
                    <a:pt x="246488" y="-339"/>
                    <a:pt x="334309" y="-273"/>
                  </a:cubicBezTo>
                  <a:cubicBezTo>
                    <a:pt x="412919" y="-273"/>
                    <a:pt x="478832" y="24683"/>
                    <a:pt x="532048" y="74594"/>
                  </a:cubicBezTo>
                  <a:cubicBezTo>
                    <a:pt x="585264" y="124505"/>
                    <a:pt x="611868" y="183817"/>
                    <a:pt x="611868" y="252521"/>
                  </a:cubicBezTo>
                  <a:cubicBezTo>
                    <a:pt x="612153" y="293993"/>
                    <a:pt x="600009" y="334598"/>
                    <a:pt x="577006" y="369107"/>
                  </a:cubicBezTo>
                  <a:cubicBezTo>
                    <a:pt x="551584" y="406312"/>
                    <a:pt x="516560" y="435935"/>
                    <a:pt x="475660" y="454832"/>
                  </a:cubicBezTo>
                  <a:cubicBezTo>
                    <a:pt x="529800" y="469529"/>
                    <a:pt x="577701" y="501419"/>
                    <a:pt x="612153" y="545701"/>
                  </a:cubicBezTo>
                  <a:cubicBezTo>
                    <a:pt x="645082" y="589592"/>
                    <a:pt x="662388" y="643237"/>
                    <a:pt x="661303" y="698101"/>
                  </a:cubicBezTo>
                  <a:cubicBezTo>
                    <a:pt x="662617" y="781444"/>
                    <a:pt x="627898" y="861302"/>
                    <a:pt x="566053" y="917176"/>
                  </a:cubicBezTo>
                  <a:cubicBezTo>
                    <a:pt x="502549" y="976869"/>
                    <a:pt x="421749" y="1006739"/>
                    <a:pt x="323641" y="1006806"/>
                  </a:cubicBezTo>
                  <a:cubicBezTo>
                    <a:pt x="230677" y="1006806"/>
                    <a:pt x="154886" y="978679"/>
                    <a:pt x="96280" y="922415"/>
                  </a:cubicBezTo>
                  <a:cubicBezTo>
                    <a:pt x="37672" y="866150"/>
                    <a:pt x="5535" y="789607"/>
                    <a:pt x="-113" y="692767"/>
                  </a:cubicBezTo>
                  <a:lnTo>
                    <a:pt x="180290" y="692767"/>
                  </a:lnTo>
                  <a:cubicBezTo>
                    <a:pt x="188100" y="742297"/>
                    <a:pt x="205369" y="779092"/>
                    <a:pt x="232106" y="803161"/>
                  </a:cubicBezTo>
                  <a:cubicBezTo>
                    <a:pt x="292790" y="853206"/>
                    <a:pt x="381001" y="851139"/>
                    <a:pt x="439275" y="798304"/>
                  </a:cubicBezTo>
                  <a:cubicBezTo>
                    <a:pt x="466754" y="772224"/>
                    <a:pt x="482004" y="735791"/>
                    <a:pt x="481280" y="697910"/>
                  </a:cubicBezTo>
                  <a:cubicBezTo>
                    <a:pt x="481280" y="654600"/>
                    <a:pt x="462230" y="617900"/>
                    <a:pt x="424130" y="587801"/>
                  </a:cubicBezTo>
                  <a:cubicBezTo>
                    <a:pt x="386030" y="557702"/>
                    <a:pt x="331518" y="542300"/>
                    <a:pt x="260586" y="541605"/>
                  </a:cubicBezTo>
                  <a:lnTo>
                    <a:pt x="260586" y="384728"/>
                  </a:lnTo>
                  <a:cubicBezTo>
                    <a:pt x="304467" y="381299"/>
                    <a:pt x="337167" y="374470"/>
                    <a:pt x="358693" y="364249"/>
                  </a:cubicBezTo>
                  <a:cubicBezTo>
                    <a:pt x="378953" y="355096"/>
                    <a:pt x="396307" y="340570"/>
                    <a:pt x="408890" y="322244"/>
                  </a:cubicBezTo>
                  <a:cubicBezTo>
                    <a:pt x="420530" y="305461"/>
                    <a:pt x="426778" y="285525"/>
                    <a:pt x="426797" y="265094"/>
                  </a:cubicBezTo>
                  <a:cubicBezTo>
                    <a:pt x="427369" y="240586"/>
                    <a:pt x="417415" y="217012"/>
                    <a:pt x="399460" y="200324"/>
                  </a:cubicBezTo>
                  <a:cubicBezTo>
                    <a:pt x="379848" y="182674"/>
                    <a:pt x="354092" y="173445"/>
                    <a:pt x="327737" y="174607"/>
                  </a:cubicBezTo>
                  <a:cubicBezTo>
                    <a:pt x="302429" y="174930"/>
                    <a:pt x="277921" y="183493"/>
                    <a:pt x="257919" y="198991"/>
                  </a:cubicBezTo>
                  <a:cubicBezTo>
                    <a:pt x="237135" y="214193"/>
                    <a:pt x="221828" y="235710"/>
                    <a:pt x="214294" y="2603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B1FBFBD-9AB5-4A7D-9925-DA9515313152}"/>
              </a:ext>
            </a:extLst>
          </p:cNvPr>
          <p:cNvSpPr txBox="1"/>
          <p:nvPr/>
        </p:nvSpPr>
        <p:spPr>
          <a:xfrm>
            <a:off x="1020979" y="3343025"/>
            <a:ext cx="4828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your mobile phone or computer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727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28A96D6-907E-4E77-8F0B-BB66774BB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9" b="50000"/>
          <a:stretch/>
        </p:blipFill>
        <p:spPr>
          <a:xfrm>
            <a:off x="1591504" y="4862730"/>
            <a:ext cx="5960992" cy="1341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Happens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9254-FF71-48C6-A5FF-0901229413B4}"/>
              </a:ext>
            </a:extLst>
          </p:cNvPr>
          <p:cNvSpPr txBox="1"/>
          <p:nvPr/>
        </p:nvSpPr>
        <p:spPr>
          <a:xfrm>
            <a:off x="436229" y="1169411"/>
            <a:ext cx="8249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Call your client on your behalf (by referencing you directly by name) to set them up for home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 team calls from one specific number. </a:t>
            </a:r>
            <a:r>
              <a:rPr lang="en-US" sz="2000" b="1" dirty="0"/>
              <a:t>Have clients save our phone number on their phone </a:t>
            </a:r>
            <a:r>
              <a:rPr lang="en-US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(760) 827-6243!</a:t>
            </a:r>
            <a:endParaRPr lang="en-US" sz="2000" dirty="0">
              <a:highlight>
                <a:srgbClr val="FFFF00"/>
              </a:highlight>
            </a:endParaRP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Obtain a prescription from their doctor/prior authorization </a:t>
            </a:r>
            <a:r>
              <a:rPr lang="en-US" sz="2000" i="1" dirty="0"/>
              <a:t>as required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Verify their coverage details to determine their lowest-cost option for supplies</a:t>
            </a:r>
          </a:p>
          <a:p>
            <a:endParaRPr lang="en-US" sz="2000" dirty="0"/>
          </a:p>
          <a:p>
            <a:r>
              <a:rPr lang="en-US" sz="2000" dirty="0"/>
              <a:t>Ship supplies directly to the client’s door with free shipping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DC62E-1475-424A-8AFC-57C5D5AE7A13}"/>
              </a:ext>
            </a:extLst>
          </p:cNvPr>
          <p:cNvSpPr txBox="1"/>
          <p:nvPr/>
        </p:nvSpPr>
        <p:spPr>
          <a:xfrm>
            <a:off x="3745880" y="682416"/>
            <a:ext cx="1652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My team will:</a:t>
            </a:r>
          </a:p>
        </p:txBody>
      </p:sp>
    </p:spTree>
    <p:extLst>
      <p:ext uri="{BB962C8B-B14F-4D97-AF65-F5344CB8AC3E}">
        <p14:creationId xmlns:p14="http://schemas.microsoft.com/office/powerpoint/2010/main" val="202878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before I go: No-Cost Marketing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FD2FD-87B1-4988-8289-3E4024B0909E}"/>
              </a:ext>
            </a:extLst>
          </p:cNvPr>
          <p:cNvSpPr/>
          <p:nvPr/>
        </p:nvSpPr>
        <p:spPr>
          <a:xfrm>
            <a:off x="2414427" y="4880224"/>
            <a:ext cx="1345915" cy="66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4BB74-1403-4A05-8BA4-D046044B7319}"/>
              </a:ext>
            </a:extLst>
          </p:cNvPr>
          <p:cNvSpPr txBox="1"/>
          <p:nvPr/>
        </p:nvSpPr>
        <p:spPr>
          <a:xfrm>
            <a:off x="4734355" y="806912"/>
            <a:ext cx="42579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Magnets with ADS &amp; Broker contact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testing kits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Diabetes informational kits with product &amp; disease state FAQs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Text</a:t>
            </a:r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 </a:t>
            </a:r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call</a:t>
            </a:r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me for Marketing support  </a:t>
            </a:r>
          </a:p>
          <a:p>
            <a:endParaRPr lang="en-US" b="1" i="1" dirty="0">
              <a:solidFill>
                <a:srgbClr val="54F44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BD8F96F-5135-44BD-B955-C471D915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50" y="3975884"/>
            <a:ext cx="1835847" cy="22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747839-A3D1-47B5-A39D-627C54DF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74" y="3037416"/>
            <a:ext cx="2144979" cy="2755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BF4229-7D1F-4958-B601-98A4A9A90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39" y="717066"/>
            <a:ext cx="2271958" cy="29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2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84D2A-F737-4D73-AA40-88C93D647FF5}"/>
              </a:ext>
            </a:extLst>
          </p:cNvPr>
          <p:cNvSpPr txBox="1"/>
          <p:nvPr/>
        </p:nvSpPr>
        <p:spPr>
          <a:xfrm>
            <a:off x="812406" y="1174726"/>
            <a:ext cx="4200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Haley Campbell</a:t>
            </a:r>
          </a:p>
          <a:p>
            <a:r>
              <a:rPr lang="en-US" dirty="0">
                <a:latin typeface="Abadi" panose="020B0604020104020204" pitchFamily="34" charset="0"/>
              </a:rPr>
              <a:t>Cell: (760)330-0049</a:t>
            </a:r>
          </a:p>
          <a:p>
            <a:r>
              <a:rPr lang="en-US" dirty="0">
                <a:latin typeface="Abadi" panose="020B0604020104020204" pitchFamily="34" charset="0"/>
              </a:rPr>
              <a:t>Text Only: (760)827-6243</a:t>
            </a:r>
          </a:p>
          <a:p>
            <a:r>
              <a:rPr lang="en-US">
                <a:latin typeface="Abadi" panose="020B0604020104020204" pitchFamily="34" charset="0"/>
              </a:rPr>
              <a:t>Direct</a:t>
            </a:r>
            <a:r>
              <a:rPr lang="en-US" dirty="0">
                <a:latin typeface="Abadi" panose="020B0604020104020204" pitchFamily="34" charset="0"/>
              </a:rPr>
              <a:t>: (760)579-7499</a:t>
            </a:r>
          </a:p>
          <a:p>
            <a:r>
              <a:rPr lang="en-US" dirty="0">
                <a:latin typeface="Abadi" panose="020B0604020104020204" pitchFamily="34" charset="0"/>
              </a:rPr>
              <a:t>Toll-Free: (877)868-9856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endParaRPr lang="en-US" b="1" dirty="0"/>
          </a:p>
          <a:p>
            <a:r>
              <a:rPr lang="en-US" b="1" dirty="0">
                <a:hlinkClick r:id="rId3"/>
              </a:rPr>
              <a:t>hcampbell@northcoastmed.com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711C1-5D0D-426F-BCF2-EA5CC70D0BB8}"/>
              </a:ext>
            </a:extLst>
          </p:cNvPr>
          <p:cNvSpPr txBox="1"/>
          <p:nvPr/>
        </p:nvSpPr>
        <p:spPr>
          <a:xfrm>
            <a:off x="812406" y="4994450"/>
            <a:ext cx="420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54F442"/>
                </a:solidFill>
              </a:rPr>
              <a:t>Advanced Diabetes Supply Corporate Address</a:t>
            </a:r>
          </a:p>
          <a:p>
            <a:r>
              <a:rPr lang="en-US" sz="1600"/>
              <a:t>2544 Campbell Place, Suite 150</a:t>
            </a:r>
          </a:p>
          <a:p>
            <a:r>
              <a:rPr lang="en-US" sz="1600"/>
              <a:t>Carlsbad, CA 92009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6E4C870-40BD-4CFA-956E-F0811BBE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44" y="3993969"/>
            <a:ext cx="18192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E0071-7D38-4B4C-9F5F-58C5DBD79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71" y="1174726"/>
            <a:ext cx="2321023" cy="23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5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Agent Support Program?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1813173"/>
            <a:ext cx="8502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00497C"/>
                </a:solidFill>
                <a:cs typeface="Arial" panose="020B0604020202020204" pitchFamily="34" charset="0"/>
              </a:rPr>
              <a:t>Personalized Retention Service</a:t>
            </a:r>
            <a:endParaRPr lang="en-US" sz="20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 algn="ctr"/>
            <a:r>
              <a:rPr lang="en-US" sz="3200" b="1" dirty="0">
                <a:solidFill>
                  <a:srgbClr val="00497C"/>
                </a:solidFill>
              </a:rPr>
              <a:t>Available for about 1/3 of your clients</a:t>
            </a:r>
          </a:p>
          <a:p>
            <a:pPr lvl="1"/>
            <a:endParaRPr lang="en-US" b="1" dirty="0">
              <a:solidFill>
                <a:srgbClr val="00497C"/>
              </a:solidFill>
            </a:endParaRPr>
          </a:p>
          <a:p>
            <a:pPr lvl="1"/>
            <a:endParaRPr lang="en-US" b="1" dirty="0">
              <a:solidFill>
                <a:srgbClr val="00497C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5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Agent Support Program?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1813173"/>
            <a:ext cx="85023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00497C"/>
                </a:solidFill>
                <a:cs typeface="Arial" panose="020B0604020202020204" pitchFamily="34" charset="0"/>
              </a:rPr>
              <a:t>Personalized Retention Service</a:t>
            </a:r>
            <a:endParaRPr lang="en-US" sz="20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 algn="ctr"/>
            <a:r>
              <a:rPr lang="en-US" sz="3200" b="1" dirty="0">
                <a:solidFill>
                  <a:srgbClr val="00497C"/>
                </a:solidFill>
              </a:rPr>
              <a:t>Available for about 1/3 of your clients</a:t>
            </a:r>
          </a:p>
          <a:p>
            <a:pPr lvl="1"/>
            <a:endParaRPr lang="en-US" b="1" dirty="0">
              <a:solidFill>
                <a:srgbClr val="00497C"/>
              </a:solidFill>
            </a:endParaRPr>
          </a:p>
          <a:p>
            <a:pPr lvl="1"/>
            <a:endParaRPr lang="en-US" b="1" dirty="0">
              <a:solidFill>
                <a:srgbClr val="00497C"/>
              </a:solidFill>
            </a:endParaRPr>
          </a:p>
          <a:p>
            <a:pPr lvl="1" algn="ctr"/>
            <a:r>
              <a:rPr lang="en-US" sz="3200" b="1" dirty="0">
                <a:solidFill>
                  <a:srgbClr val="00497C"/>
                </a:solidFill>
              </a:rPr>
              <a:t>Costs you and your clients nothing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ADS?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1205942"/>
            <a:ext cx="850231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54F442"/>
                </a:solidFill>
                <a:cs typeface="Arial" panose="020B0604020202020204" pitchFamily="34" charset="0"/>
              </a:rPr>
              <a:t>Industry Expertise Since 2002</a:t>
            </a:r>
          </a:p>
          <a:p>
            <a:pPr fontAlgn="base"/>
            <a:endParaRPr lang="en-US" sz="2000" b="1" dirty="0">
              <a:solidFill>
                <a:srgbClr val="54F442"/>
              </a:solidFill>
              <a:cs typeface="Arial" panose="020B0604020202020204" pitchFamily="34" charset="0"/>
            </a:endParaRPr>
          </a:p>
          <a:p>
            <a:pPr fontAlgn="base"/>
            <a:r>
              <a:rPr lang="en-US" sz="2000" dirty="0"/>
              <a:t>	</a:t>
            </a:r>
            <a:r>
              <a:rPr lang="en-US" sz="2800" dirty="0"/>
              <a:t>Diabetes supply pharmacy that works directly with 	Medicare agents</a:t>
            </a:r>
            <a:endParaRPr lang="en-US" sz="2800" b="1" dirty="0">
              <a:solidFill>
                <a:srgbClr val="54F442"/>
              </a:solidFill>
              <a:cs typeface="Arial" panose="020B0604020202020204" pitchFamily="34" charset="0"/>
            </a:endParaRPr>
          </a:p>
          <a:p>
            <a:pPr fontAlgn="base"/>
            <a:endParaRPr lang="en-US" sz="2800" b="1" dirty="0">
              <a:solidFill>
                <a:srgbClr val="54F442"/>
              </a:solidFill>
              <a:cs typeface="Arial" panose="020B0604020202020204" pitchFamily="34" charset="0"/>
            </a:endParaRPr>
          </a:p>
          <a:p>
            <a:pPr lvl="1"/>
            <a:r>
              <a:rPr lang="en-US" sz="2800" dirty="0"/>
              <a:t>Nationally accredited Medicare home delivery pharmacy and DME provider specializing in diabetes management supplies</a:t>
            </a:r>
          </a:p>
          <a:p>
            <a:pPr lvl="1"/>
            <a:endParaRPr lang="en-US" sz="2800" dirty="0"/>
          </a:p>
          <a:p>
            <a:pPr lvl="1" fontAlgn="base"/>
            <a:r>
              <a:rPr lang="en-US" sz="2800" dirty="0"/>
              <a:t>Have been supporting agents and their members for over 20 years </a:t>
            </a:r>
          </a:p>
          <a:p>
            <a:pPr lvl="1" fontAlgn="base"/>
            <a:endParaRPr lang="en-US" sz="2200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ABFC3561-B9CA-40F0-BA1F-2B9F72115F9A}"/>
              </a:ext>
            </a:extLst>
          </p:cNvPr>
          <p:cNvSpPr/>
          <p:nvPr/>
        </p:nvSpPr>
        <p:spPr>
          <a:xfrm>
            <a:off x="609186" y="221542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00B22A54-4822-4AE6-A906-06BA46F854DD}"/>
              </a:ext>
            </a:extLst>
          </p:cNvPr>
          <p:cNvSpPr/>
          <p:nvPr/>
        </p:nvSpPr>
        <p:spPr>
          <a:xfrm>
            <a:off x="587765" y="367460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6D6EBEA9-E24B-43FD-89A7-8CA17C7847AC}"/>
              </a:ext>
            </a:extLst>
          </p:cNvPr>
          <p:cNvSpPr/>
          <p:nvPr/>
        </p:nvSpPr>
        <p:spPr>
          <a:xfrm>
            <a:off x="587765" y="5117997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7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am 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951813"/>
            <a:ext cx="850231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3200" b="1" dirty="0">
              <a:solidFill>
                <a:srgbClr val="54F442"/>
              </a:solidFill>
              <a:cs typeface="Arial" panose="020B0604020202020204" pitchFamily="34" charset="0"/>
            </a:endParaRPr>
          </a:p>
          <a:p>
            <a:pPr fontAlgn="base"/>
            <a:r>
              <a:rPr lang="en-US" sz="3200" dirty="0"/>
              <a:t>	Account Executive and dedicated resource for   you</a:t>
            </a:r>
          </a:p>
          <a:p>
            <a:pPr fontAlgn="base"/>
            <a:endParaRPr lang="en-US" sz="3200" dirty="0"/>
          </a:p>
          <a:p>
            <a:pPr fontAlgn="base"/>
            <a:r>
              <a:rPr lang="en-US" sz="3200" dirty="0"/>
              <a:t>	Specialize in Medicare coverage of diabetes 	supplies</a:t>
            </a:r>
          </a:p>
          <a:p>
            <a:pPr lvl="1" fontAlgn="base"/>
            <a:endParaRPr lang="en-US" sz="3200" dirty="0"/>
          </a:p>
          <a:p>
            <a:pPr lvl="1" fontAlgn="base"/>
            <a:r>
              <a:rPr lang="en-US" sz="3200" dirty="0"/>
              <a:t>Focus on providing agents with </a:t>
            </a:r>
            <a:r>
              <a:rPr lang="en-US" sz="3200" b="1" dirty="0"/>
              <a:t>sales and retention support </a:t>
            </a:r>
            <a:r>
              <a:rPr lang="en-US" sz="3200" dirty="0"/>
              <a:t>for clients living with diabetes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ABFC3561-B9CA-40F0-BA1F-2B9F72115F9A}"/>
              </a:ext>
            </a:extLst>
          </p:cNvPr>
          <p:cNvSpPr/>
          <p:nvPr/>
        </p:nvSpPr>
        <p:spPr>
          <a:xfrm>
            <a:off x="598027" y="1651362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00B22A54-4822-4AE6-A906-06BA46F854DD}"/>
              </a:ext>
            </a:extLst>
          </p:cNvPr>
          <p:cNvSpPr/>
          <p:nvPr/>
        </p:nvSpPr>
        <p:spPr>
          <a:xfrm>
            <a:off x="598027" y="2810614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6D6EBEA9-E24B-43FD-89A7-8CA17C7847AC}"/>
              </a:ext>
            </a:extLst>
          </p:cNvPr>
          <p:cNvSpPr/>
          <p:nvPr/>
        </p:nvSpPr>
        <p:spPr>
          <a:xfrm>
            <a:off x="598027" y="446079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D7D65D-FA7A-437C-A896-D1F1C074C914}"/>
              </a:ext>
            </a:extLst>
          </p:cNvPr>
          <p:cNvSpPr txBox="1"/>
          <p:nvPr/>
        </p:nvSpPr>
        <p:spPr>
          <a:xfrm>
            <a:off x="1059596" y="3164827"/>
            <a:ext cx="60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2006</a:t>
            </a: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84335-552A-4372-9DEF-1B52F49EE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54" r="20833"/>
          <a:stretch/>
        </p:blipFill>
        <p:spPr>
          <a:xfrm>
            <a:off x="2991586" y="1241295"/>
            <a:ext cx="2917361" cy="176281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7E4B699-60ED-470D-BBAA-33C4F457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r="20833"/>
          <a:stretch/>
        </p:blipFill>
        <p:spPr bwMode="auto">
          <a:xfrm>
            <a:off x="6031370" y="1215646"/>
            <a:ext cx="2917361" cy="17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9B362-44F0-4B61-9B29-1ED03E18B98E}"/>
              </a:ext>
            </a:extLst>
          </p:cNvPr>
          <p:cNvSpPr txBox="1"/>
          <p:nvPr/>
        </p:nvSpPr>
        <p:spPr>
          <a:xfrm>
            <a:off x="4123003" y="3148302"/>
            <a:ext cx="60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2012</a:t>
            </a:r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7EE44-1D72-4DF1-A287-C2F7B52DB7BB}"/>
              </a:ext>
            </a:extLst>
          </p:cNvPr>
          <p:cNvSpPr txBox="1"/>
          <p:nvPr/>
        </p:nvSpPr>
        <p:spPr>
          <a:xfrm>
            <a:off x="7186410" y="3164826"/>
            <a:ext cx="60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2019</a:t>
            </a:r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F9106-FE0B-4BDB-8550-48FF29FEDA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78" t="73052" r="55133" b="23215"/>
          <a:stretch/>
        </p:blipFill>
        <p:spPr>
          <a:xfrm>
            <a:off x="522366" y="3413110"/>
            <a:ext cx="7646155" cy="2419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7579B1-494C-4029-82BD-8103DF836183}"/>
              </a:ext>
            </a:extLst>
          </p:cNvPr>
          <p:cNvSpPr txBox="1"/>
          <p:nvPr/>
        </p:nvSpPr>
        <p:spPr>
          <a:xfrm>
            <a:off x="2581831" y="755012"/>
            <a:ext cx="368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Diagnosed Diabetes</a:t>
            </a:r>
          </a:p>
          <a:p>
            <a:pPr algn="ctr"/>
            <a:r>
              <a:rPr lang="en-US" sz="1400"/>
              <a:t>Total, Adults Aged 20+ Years, 2006-2019</a:t>
            </a:r>
            <a:r>
              <a:rPr lang="en-US" sz="1400">
                <a:latin typeface="Abadi" panose="020B0604020104020204" pitchFamily="34" charset="0"/>
              </a:rPr>
              <a:t>³</a:t>
            </a:r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B06187-85FB-4FA8-86E1-73163A5D51D3}"/>
              </a:ext>
            </a:extLst>
          </p:cNvPr>
          <p:cNvSpPr/>
          <p:nvPr/>
        </p:nvSpPr>
        <p:spPr>
          <a:xfrm>
            <a:off x="52150" y="6273225"/>
            <a:ext cx="4398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Data Source: </a:t>
            </a:r>
          </a:p>
          <a:p>
            <a:r>
              <a:rPr lang="en-US" sz="800" dirty="0">
                <a:solidFill>
                  <a:schemeClr val="bg1"/>
                </a:solidFill>
                <a:latin typeface="Abadi" panose="020B0604020104020204" pitchFamily="34" charset="0"/>
              </a:rPr>
              <a:t>¹https://www.cdc.gov/diabetes/library/reports/reportcard/national-state-diabetes-trends.html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  <a:latin typeface="Abadi" panose="020B0604020104020204" pitchFamily="34" charset="0"/>
              </a:rPr>
              <a:t>¹https://www.cdc.gov/diabetes/data/statistics-report/index.html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29B13-7449-4947-8C19-3B2895C45EF7}"/>
              </a:ext>
            </a:extLst>
          </p:cNvPr>
          <p:cNvSpPr txBox="1"/>
          <p:nvPr/>
        </p:nvSpPr>
        <p:spPr>
          <a:xfrm>
            <a:off x="423862" y="4225500"/>
            <a:ext cx="82962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u="sng" dirty="0"/>
              <a:t>Approximately </a:t>
            </a:r>
            <a:r>
              <a:rPr lang="en-US" sz="2400" b="1" u="sng" dirty="0"/>
              <a:t>1 in 3 </a:t>
            </a:r>
            <a:r>
              <a:rPr lang="en-US" sz="2400" u="sng" dirty="0"/>
              <a:t>Medicare</a:t>
            </a:r>
            <a:r>
              <a:rPr lang="en-US" sz="2400" b="1" u="sng" dirty="0"/>
              <a:t> </a:t>
            </a:r>
            <a:r>
              <a:rPr lang="en-US" sz="2400" u="sng" dirty="0"/>
              <a:t>beneficiaries have diabetes</a:t>
            </a:r>
            <a:r>
              <a:rPr lang="en-US" sz="2400" u="sng" dirty="0">
                <a:latin typeface="Abadi" panose="020B0604020202020204" pitchFamily="34" charset="0"/>
              </a:rPr>
              <a:t>¹</a:t>
            </a:r>
            <a:endParaRPr lang="en-US" sz="2400" u="sng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65 years or older: </a:t>
            </a:r>
            <a:r>
              <a:rPr lang="en-US" dirty="0"/>
              <a:t>26.4 million people aged 65+ </a:t>
            </a:r>
            <a:r>
              <a:rPr lang="en-US" b="1" dirty="0"/>
              <a:t>(48.8%) </a:t>
            </a:r>
            <a:r>
              <a:rPr lang="en-US" dirty="0"/>
              <a:t>have prediabetes</a:t>
            </a:r>
            <a:r>
              <a:rPr lang="en-US" dirty="0">
                <a:latin typeface="Abadi" panose="020B0604020104020204" pitchFamily="34" charset="0"/>
              </a:rPr>
              <a:t>²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AF42F4-BEFC-462F-8E42-5C6FEE35DA1C}"/>
              </a:ext>
            </a:extLst>
          </p:cNvPr>
          <p:cNvSpPr txBox="1">
            <a:spLocks/>
          </p:cNvSpPr>
          <p:nvPr/>
        </p:nvSpPr>
        <p:spPr>
          <a:xfrm>
            <a:off x="78966" y="-38321"/>
            <a:ext cx="772126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of your clients have diabetes?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0B19A8B-5521-4ADC-B3AF-4F584D53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r="20937"/>
          <a:stretch/>
        </p:blipFill>
        <p:spPr bwMode="auto">
          <a:xfrm>
            <a:off x="89240" y="1180413"/>
            <a:ext cx="2902346" cy="176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E233F0E0-2E81-4D99-95B7-391E94B5096D}"/>
              </a:ext>
            </a:extLst>
          </p:cNvPr>
          <p:cNvSpPr/>
          <p:nvPr/>
        </p:nvSpPr>
        <p:spPr>
          <a:xfrm>
            <a:off x="450222" y="4322344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8DD4D2E-712E-41C0-ADE1-87EF032476DA}"/>
              </a:ext>
            </a:extLst>
          </p:cNvPr>
          <p:cNvSpPr/>
          <p:nvPr/>
        </p:nvSpPr>
        <p:spPr>
          <a:xfrm>
            <a:off x="450222" y="486822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B06187-85FB-4FA8-86E1-73163A5D51D3}"/>
              </a:ext>
            </a:extLst>
          </p:cNvPr>
          <p:cNvSpPr/>
          <p:nvPr/>
        </p:nvSpPr>
        <p:spPr>
          <a:xfrm>
            <a:off x="52150" y="6273225"/>
            <a:ext cx="4398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Data Source: </a:t>
            </a:r>
          </a:p>
          <a:p>
            <a:r>
              <a:rPr lang="en-US" sz="800" dirty="0">
                <a:solidFill>
                  <a:schemeClr val="bg1"/>
                </a:solidFill>
                <a:latin typeface="Abadi" panose="020B0604020104020204" pitchFamily="34" charset="0"/>
              </a:rPr>
              <a:t>¹https://www.cdc.gov/diabetes/library/reports/reportcard/national-state-diabetes-trends.html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  <a:latin typeface="Abadi" panose="020B0604020104020204" pitchFamily="34" charset="0"/>
              </a:rPr>
              <a:t>¹https://www.cdc.gov/diabetes/data/statistics-report/index.html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29B13-7449-4947-8C19-3B2895C45EF7}"/>
              </a:ext>
            </a:extLst>
          </p:cNvPr>
          <p:cNvSpPr txBox="1"/>
          <p:nvPr/>
        </p:nvSpPr>
        <p:spPr>
          <a:xfrm>
            <a:off x="571499" y="773175"/>
            <a:ext cx="775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Commonly Prescribed Diabetes Medications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AF42F4-BEFC-462F-8E42-5C6FEE35DA1C}"/>
              </a:ext>
            </a:extLst>
          </p:cNvPr>
          <p:cNvSpPr txBox="1">
            <a:spLocks/>
          </p:cNvSpPr>
          <p:nvPr/>
        </p:nvSpPr>
        <p:spPr>
          <a:xfrm>
            <a:off x="78966" y="-38321"/>
            <a:ext cx="772126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of your clients have diabetes?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E4741C-6D9E-4244-BEC2-6A92968AD548}"/>
              </a:ext>
            </a:extLst>
          </p:cNvPr>
          <p:cNvSpPr txBox="1"/>
          <p:nvPr/>
        </p:nvSpPr>
        <p:spPr>
          <a:xfrm>
            <a:off x="971311" y="1357950"/>
            <a:ext cx="7201378" cy="84023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u="sng" dirty="0"/>
              <a:t>Oral</a:t>
            </a:r>
          </a:p>
          <a:p>
            <a:r>
              <a:rPr lang="en-US" sz="2800" dirty="0"/>
              <a:t>metformin</a:t>
            </a:r>
          </a:p>
          <a:p>
            <a:r>
              <a:rPr lang="en-US" sz="2800" dirty="0"/>
              <a:t>glimepiride</a:t>
            </a:r>
          </a:p>
          <a:p>
            <a:r>
              <a:rPr lang="en-US" sz="2800" dirty="0"/>
              <a:t>glyburide</a:t>
            </a:r>
          </a:p>
          <a:p>
            <a:r>
              <a:rPr lang="en-US" sz="2800" dirty="0"/>
              <a:t>Jardiance</a:t>
            </a:r>
          </a:p>
          <a:p>
            <a:r>
              <a:rPr lang="en-US" sz="2800" dirty="0"/>
              <a:t>Farxiga</a:t>
            </a:r>
          </a:p>
          <a:p>
            <a:pPr algn="ctr"/>
            <a:r>
              <a:rPr lang="en-US" sz="2800" u="sng" dirty="0"/>
              <a:t>Insulin</a:t>
            </a:r>
          </a:p>
          <a:p>
            <a:r>
              <a:rPr lang="en-US" sz="2800" dirty="0"/>
              <a:t>Humalog</a:t>
            </a:r>
          </a:p>
          <a:p>
            <a:r>
              <a:rPr lang="en-US" sz="2800" dirty="0"/>
              <a:t>Novolog</a:t>
            </a:r>
          </a:p>
          <a:p>
            <a:r>
              <a:rPr lang="en-US" sz="2800" dirty="0"/>
              <a:t>Lantus</a:t>
            </a:r>
          </a:p>
          <a:p>
            <a:r>
              <a:rPr lang="en-US" sz="2800" dirty="0"/>
              <a:t>Levemir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u="sng" dirty="0"/>
              <a:t>Non-insulin injectable</a:t>
            </a:r>
          </a:p>
          <a:p>
            <a:r>
              <a:rPr lang="en-US" sz="2800" dirty="0"/>
              <a:t>Ozempic </a:t>
            </a:r>
          </a:p>
          <a:p>
            <a:r>
              <a:rPr lang="en-US" sz="2800" dirty="0"/>
              <a:t>Trulicity</a:t>
            </a:r>
          </a:p>
          <a:p>
            <a:r>
              <a:rPr lang="en-US" sz="2800" dirty="0"/>
              <a:t>Victoza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that mean?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320845" y="1813173"/>
            <a:ext cx="85023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00497C"/>
                </a:solidFill>
                <a:cs typeface="Arial" panose="020B0604020202020204" pitchFamily="34" charset="0"/>
              </a:rPr>
              <a:t>We can provide personalized retention support  to about 1/3 of your book of business</a:t>
            </a:r>
          </a:p>
          <a:p>
            <a:pPr algn="ctr" fontAlgn="base"/>
            <a:endParaRPr lang="en-US" sz="32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algn="ctr" fontAlgn="base"/>
            <a:endParaRPr lang="en-US" sz="2000" b="1" dirty="0">
              <a:solidFill>
                <a:srgbClr val="00497C"/>
              </a:solidFill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>
              <a:solidFill>
                <a:srgbClr val="00497C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54458</TotalTime>
  <Words>925</Words>
  <Application>Microsoft Office PowerPoint</Application>
  <PresentationFormat>On-screen Show (4:3)</PresentationFormat>
  <Paragraphs>212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Abadi</vt:lpstr>
      <vt:lpstr>Arial</vt:lpstr>
      <vt:lpstr>Arial Nova</vt:lpstr>
      <vt:lpstr>Arial Nova Light</vt:lpstr>
      <vt:lpstr>Calibri</vt:lpstr>
      <vt:lpstr>Corbel</vt:lpstr>
      <vt:lpstr>Office Theme</vt:lpstr>
      <vt:lpstr>Agent Support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Chambrot</dc:creator>
  <cp:lastModifiedBy>Haley Campbell</cp:lastModifiedBy>
  <cp:revision>145</cp:revision>
  <dcterms:created xsi:type="dcterms:W3CDTF">2021-07-02T20:35:56Z</dcterms:created>
  <dcterms:modified xsi:type="dcterms:W3CDTF">2023-03-28T21:38:32Z</dcterms:modified>
</cp:coreProperties>
</file>