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8" r:id="rId6"/>
    <p:sldId id="269" r:id="rId7"/>
    <p:sldId id="271" r:id="rId8"/>
    <p:sldId id="275" r:id="rId9"/>
    <p:sldId id="276" r:id="rId10"/>
    <p:sldId id="277" r:id="rId11"/>
    <p:sldId id="278" r:id="rId12"/>
    <p:sldId id="270" r:id="rId13"/>
    <p:sldId id="272" r:id="rId14"/>
    <p:sldId id="274" r:id="rId15"/>
    <p:sldId id="273" r:id="rId1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4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4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7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8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0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3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8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6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8C0D-31AD-4AF6-A8A7-A1B95E3D7ABC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B237F-4899-4A55-9454-8D92929F9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0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sparks@GordonMarketing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8"/>
          <a:stretch/>
        </p:blipFill>
        <p:spPr>
          <a:xfrm>
            <a:off x="-28228" y="-1312918"/>
            <a:ext cx="12204357" cy="6205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09934" y="9662662"/>
            <a:ext cx="12381470" cy="2470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MJ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6347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6" t="16096" b="7695"/>
          <a:stretch/>
        </p:blipFill>
        <p:spPr>
          <a:xfrm>
            <a:off x="10520721" y="2695575"/>
            <a:ext cx="1145921" cy="39080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7928264" y="2174386"/>
            <a:ext cx="2592457" cy="46705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5" r="77910" b="9045"/>
          <a:stretch/>
        </p:blipFill>
        <p:spPr>
          <a:xfrm>
            <a:off x="6771522" y="2675659"/>
            <a:ext cx="1156742" cy="39279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69378" y="325269"/>
            <a:ext cx="1194797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Annuity Training </a:t>
            </a:r>
            <a:endParaRPr lang="en-US" sz="115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73" y="5232679"/>
            <a:ext cx="3250619" cy="1297840"/>
          </a:xfrm>
          <a:prstGeom prst="rect">
            <a:avLst/>
          </a:prstGeom>
        </p:spPr>
      </p:pic>
      <p:pic>
        <p:nvPicPr>
          <p:cNvPr id="1026" name="Picture 2" descr="https://lh5.googleusercontent.com/-ElXVCNcBTVE/VagDQWfXntI/AAAAAAAAABE/Hx_-hpoi32osLx9WdhH3Q-HZlcYdqqVVQCJkC/w155-h168-p-k-no/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140" y="4892332"/>
            <a:ext cx="1836326" cy="199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Why Focus on the 45%?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502" y="2954483"/>
            <a:ext cx="10047444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Trend with annuity companies is to pitch high participation with the volatility control indexes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They have performed poorly compared to the S &amp; P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Average return over last 5 years for risk control indexes is 4%</a:t>
            </a:r>
          </a:p>
        </p:txBody>
      </p:sp>
    </p:spTree>
    <p:extLst>
      <p:ext uri="{BB962C8B-B14F-4D97-AF65-F5344CB8AC3E}">
        <p14:creationId xmlns:p14="http://schemas.microsoft.com/office/powerpoint/2010/main" val="4059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Why Focus on the 45%?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502" y="2954483"/>
            <a:ext cx="10047444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4% average return with an average spread of 2%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Most plans are on a 2 year point to point as well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Client get little return and will forget why they did not get any interest after year 1</a:t>
            </a:r>
          </a:p>
        </p:txBody>
      </p:sp>
    </p:spTree>
    <p:extLst>
      <p:ext uri="{BB962C8B-B14F-4D97-AF65-F5344CB8AC3E}">
        <p14:creationId xmlns:p14="http://schemas.microsoft.com/office/powerpoint/2010/main" val="4821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 Optional Lifetime Income 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5453" y="3096126"/>
            <a:ext cx="10276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Provides a Guaranteed Lifetime Income Benefit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Option 1 Guaranteed IAV 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Option 2 Guaranteed IAV Growth + Wellbeing Benefit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Option 3 Indexing </a:t>
            </a:r>
            <a:r>
              <a:rPr lang="en-US" sz="3200" dirty="0" smtClean="0">
                <a:latin typeface="Century Gothic" panose="020B0502020202020204" pitchFamily="34" charset="0"/>
              </a:rPr>
              <a:t>Income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Wellbeing benefit is an income doubled rider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Indexing income is return x 3</a:t>
            </a:r>
            <a:endParaRPr lang="en-US" sz="32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39757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Income Rider Options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2011" y="1358755"/>
            <a:ext cx="81012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entury Gothic" panose="020B0502020202020204" pitchFamily="34" charset="0"/>
              </a:rPr>
              <a:t>Option 1- </a:t>
            </a:r>
            <a:r>
              <a:rPr lang="en-US" sz="3200" dirty="0" smtClean="0">
                <a:latin typeface="Century Gothic" panose="020B0502020202020204" pitchFamily="34" charset="0"/>
              </a:rPr>
              <a:t>6.0% roll-up rate for 0.90% Annual Fee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entury Gothic" panose="020B0502020202020204" pitchFamily="34" charset="0"/>
              </a:rPr>
              <a:t>Option 2- </a:t>
            </a:r>
            <a:r>
              <a:rPr lang="en-US" sz="3200" dirty="0" smtClean="0">
                <a:latin typeface="Century Gothic" panose="020B0502020202020204" pitchFamily="34" charset="0"/>
              </a:rPr>
              <a:t>6.0% roll-up rate w/ Wellbeing Benefit for 1.00% Annual Fee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entury Gothic" panose="020B0502020202020204" pitchFamily="34" charset="0"/>
              </a:rPr>
              <a:t>Option 3- </a:t>
            </a:r>
            <a:r>
              <a:rPr lang="en-US" sz="3200" dirty="0" smtClean="0">
                <a:latin typeface="Century Gothic" panose="020B0502020202020204" pitchFamily="34" charset="0"/>
              </a:rPr>
              <a:t>IAV Multiplier times the contract value rate-of-return for 0.90% Annual Fee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39757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Annuity Leads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4098" name="Picture 2" descr="https://static.wixstatic.com/media/f4efe1_a6d58d8e8f0240758afca8be8ab0487e~mv2.png/v1/fill/w_323,h_63,al_c,lg_1/f4efe1_a6d58d8e8f0240758afca8be8ab0487e~mv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270" y="1344504"/>
            <a:ext cx="307657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13684" y="1994780"/>
            <a:ext cx="61280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Exclusive, Scrubbed and Verified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25-30 Minutes spent verifying each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TV, Radio, Direct Mail,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entury Gothic" panose="020B0502020202020204" pitchFamily="34" charset="0"/>
              </a:rPr>
              <a:t>$200.00 per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39757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Next Steps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6527" y="1358755"/>
            <a:ext cx="89194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latin typeface="Century Gothic" panose="020B0502020202020204" pitchFamily="34" charset="0"/>
              </a:rPr>
              <a:t>Email Lisa@croweandassociates.com to get contracted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Century Gothic" panose="020B0502020202020204" pitchFamily="34" charset="0"/>
              </a:rPr>
              <a:t>Call Christy Sparks with your next case for a full illustration</a:t>
            </a:r>
          </a:p>
          <a:p>
            <a:r>
              <a:rPr lang="en-US" sz="3200" dirty="0">
                <a:latin typeface="Century Gothic" panose="020B0502020202020204" pitchFamily="34" charset="0"/>
                <a:hlinkClick r:id="rId5"/>
              </a:rPr>
              <a:t>Csparks@GordonMarketing.com</a:t>
            </a:r>
            <a:endParaRPr lang="en-US" sz="3200" dirty="0">
              <a:latin typeface="Century Gothic" panose="020B0502020202020204" pitchFamily="34" charset="0"/>
            </a:endParaRPr>
          </a:p>
          <a:p>
            <a:r>
              <a:rPr lang="en-US" sz="3200" dirty="0">
                <a:latin typeface="Century Gothic" panose="020B0502020202020204" pitchFamily="34" charset="0"/>
              </a:rPr>
              <a:t>317-776-6770 xt.374</a:t>
            </a:r>
          </a:p>
          <a:p>
            <a:endParaRPr lang="en-US" sz="32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Back to Basics 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502" y="2954483"/>
            <a:ext cx="100474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Fixed Indexed Annuities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Fixed Account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Indexed accounts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Safety and Fair Rate of Return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Compounding Interest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Tax Deferral 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85925" y="31113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American Equity Choice Series 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030143"/>
            <a:ext cx="9896764" cy="805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Issue Ages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18-85 for Choice 6 and 8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18-80 for Choice 10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Liquidity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10% annually after yr. one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Nursing Care/Terminal Illness Riders under age 75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Full death benefit at death of Owner or Annuitant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Surrender Charge Period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entury Gothic" panose="020B0502020202020204" pitchFamily="34" charset="0"/>
              </a:rPr>
              <a:t>6, 8 and 10 Years </a:t>
            </a:r>
          </a:p>
          <a:p>
            <a:pPr marL="1257300" lvl="2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23715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Choice Series 6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8" name="Content Placeholder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6611" y="1134717"/>
            <a:ext cx="10287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23715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Choice Series 8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6611" y="1298954"/>
            <a:ext cx="12391455" cy="552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39757" y="332786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Choice Series 10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4261" y="1163783"/>
            <a:ext cx="9896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Arial" panose="020B0604020202020204" pitchFamily="34" charset="0"/>
              <a:buChar char="•"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6611" y="1135390"/>
            <a:ext cx="12180412" cy="527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7958" r="64233"/>
          <a:stretch/>
        </p:blipFill>
        <p:spPr>
          <a:xfrm>
            <a:off x="0" y="0"/>
            <a:ext cx="1866901" cy="64208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13" y="5585600"/>
            <a:ext cx="1877713" cy="12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t="-1090" r="54704" b="1090"/>
          <a:stretch/>
        </p:blipFill>
        <p:spPr>
          <a:xfrm>
            <a:off x="-59725" y="4375617"/>
            <a:ext cx="192662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6" r="23689"/>
          <a:stretch/>
        </p:blipFill>
        <p:spPr>
          <a:xfrm>
            <a:off x="247361" y="4349819"/>
            <a:ext cx="1371889" cy="24715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284" y="150444"/>
            <a:ext cx="3938099" cy="6530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0587" y="1291918"/>
            <a:ext cx="52320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100,000 </a:t>
            </a:r>
            <a:r>
              <a:rPr lang="en-US" sz="2400" b="1" dirty="0">
                <a:solidFill>
                  <a:srgbClr val="CD0101"/>
                </a:solidFill>
                <a:latin typeface="Century Gothic" panose="020B0502020202020204" pitchFamily="34" charset="0"/>
              </a:rPr>
              <a:t>I</a:t>
            </a: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nitial Premium</a:t>
            </a:r>
          </a:p>
          <a:p>
            <a:pPr algn="ctr"/>
            <a:endParaRPr lang="en-US" sz="2400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Annual Point to Point</a:t>
            </a:r>
          </a:p>
          <a:p>
            <a:pPr algn="ctr"/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S&amp;P 500</a:t>
            </a:r>
          </a:p>
          <a:p>
            <a:pPr algn="ctr"/>
            <a:endParaRPr lang="en-US" sz="2400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45% Participation Rate</a:t>
            </a:r>
          </a:p>
          <a:p>
            <a:pPr algn="ctr"/>
            <a:endParaRPr lang="en-US" sz="2400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5.9% Average Return on 45% index</a:t>
            </a:r>
          </a:p>
          <a:p>
            <a:endParaRPr lang="en-US" sz="2400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Can go </a:t>
            </a: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up 5% on</a:t>
            </a:r>
            <a:r>
              <a:rPr lang="en-US" sz="24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 participation if they take an MVA</a:t>
            </a:r>
            <a:endParaRPr lang="en-US" sz="2400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algn="ctr"/>
            <a:endParaRPr lang="en-US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algn="ctr"/>
            <a:endParaRPr lang="en-US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algn="ctr"/>
            <a:endParaRPr lang="en-US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algn="ctr"/>
            <a:endParaRPr lang="en-US" b="1" dirty="0" smtClean="0">
              <a:solidFill>
                <a:srgbClr val="CD0101"/>
              </a:solidFill>
              <a:latin typeface="Century Gothic" panose="020B0502020202020204" pitchFamily="34" charset="0"/>
            </a:endParaRPr>
          </a:p>
          <a:p>
            <a:pPr algn="ctr"/>
            <a:endParaRPr lang="en-US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Why Focus on the 45%?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502" y="2954483"/>
            <a:ext cx="10047444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The majority of annuities in the market us a risk controlled index with a spread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noProof="0" dirty="0" smtClean="0">
                <a:latin typeface="Century Gothic" panose="020B0502020202020204" pitchFamily="34" charset="0"/>
              </a:rPr>
              <a:t>Harder to explain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Return on majority of risk controlled indexes have performed very poorly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noProof="0" dirty="0" smtClean="0">
                <a:latin typeface="Century Gothic" panose="020B0502020202020204" pitchFamily="34" charset="0"/>
              </a:rPr>
              <a:t>After factoring in the spread, many years have resulted in a 0% gain for clients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 b="19266"/>
          <a:stretch/>
        </p:blipFill>
        <p:spPr>
          <a:xfrm>
            <a:off x="-12357" y="-3143249"/>
            <a:ext cx="12204357" cy="507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198158"/>
            <a:ext cx="12286735" cy="174828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8781297" y="74333"/>
            <a:ext cx="2810628" cy="2681663"/>
            <a:chOff x="6771522" y="2174386"/>
            <a:chExt cx="4895120" cy="467050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346" t="16096" b="7695"/>
            <a:stretch/>
          </p:blipFill>
          <p:spPr>
            <a:xfrm>
              <a:off x="10520721" y="2695575"/>
              <a:ext cx="1145921" cy="390802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6" r="23689"/>
            <a:stretch/>
          </p:blipFill>
          <p:spPr>
            <a:xfrm>
              <a:off x="7928264" y="2174386"/>
              <a:ext cx="2592457" cy="467050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45" r="77910" b="9045"/>
            <a:stretch/>
          </p:blipFill>
          <p:spPr>
            <a:xfrm>
              <a:off x="6771522" y="2675659"/>
              <a:ext cx="1156742" cy="392794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88990"/>
            <a:ext cx="10325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D0101"/>
                </a:solidFill>
                <a:latin typeface="Century Gothic" panose="020B0502020202020204" pitchFamily="34" charset="0"/>
              </a:rPr>
              <a:t>Why Focus on the 45%?</a:t>
            </a:r>
            <a:endParaRPr lang="en-US" sz="4800" b="1" dirty="0">
              <a:solidFill>
                <a:srgbClr val="CD010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502" y="2954483"/>
            <a:ext cx="10047444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noProof="0" dirty="0" err="1" smtClean="0">
                <a:latin typeface="Century Gothic" panose="020B0502020202020204" pitchFamily="34" charset="0"/>
              </a:rPr>
              <a:t>Exa</a:t>
            </a:r>
            <a:r>
              <a:rPr lang="en-US" sz="3200" kern="0" dirty="0" err="1" smtClean="0">
                <a:latin typeface="Century Gothic" panose="020B0502020202020204" pitchFamily="34" charset="0"/>
              </a:rPr>
              <a:t>mples</a:t>
            </a:r>
            <a:r>
              <a:rPr lang="en-US" sz="3200" kern="0" dirty="0" smtClean="0">
                <a:latin typeface="Century Gothic" panose="020B0502020202020204" pitchFamily="34" charset="0"/>
              </a:rPr>
              <a:t> of risk controlled indexes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S &amp; P 500 risk control 10%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S &amp; P 500 risk control 5%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Barclays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Armour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 II Volatility control Index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200" kern="0" dirty="0" smtClean="0">
                <a:latin typeface="Century Gothic" panose="020B0502020202020204" pitchFamily="34" charset="0"/>
              </a:rPr>
              <a:t>Morgan Stanley </a:t>
            </a:r>
            <a:r>
              <a:rPr lang="en-US" sz="3200" kern="0" dirty="0" err="1" smtClean="0">
                <a:latin typeface="Century Gothic" panose="020B0502020202020204" pitchFamily="34" charset="0"/>
              </a:rPr>
              <a:t>Volnet</a:t>
            </a:r>
            <a:endParaRPr lang="en-US" sz="3200" kern="0" dirty="0" smtClean="0">
              <a:latin typeface="Century Gothic" panose="020B0502020202020204" pitchFamily="34" charset="0"/>
            </a:endParaRP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Century Gothic" panose="020B0502020202020204" pitchFamily="34" charset="0"/>
              </a:rPr>
              <a:t>Security Benefit BNP Paribus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Clr>
                <a:srgbClr val="CD0101"/>
              </a:buClr>
              <a:buSzPct val="70000"/>
              <a:buFont typeface="Wingdings" panose="05000000000000000000" pitchFamily="2" charset="2"/>
              <a:buChar char="§"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424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Marketing</dc:creator>
  <cp:lastModifiedBy>test</cp:lastModifiedBy>
  <cp:revision>22</cp:revision>
  <cp:lastPrinted>2017-04-05T13:19:39Z</cp:lastPrinted>
  <dcterms:created xsi:type="dcterms:W3CDTF">2017-02-09T18:12:00Z</dcterms:created>
  <dcterms:modified xsi:type="dcterms:W3CDTF">2017-04-05T14:26:59Z</dcterms:modified>
</cp:coreProperties>
</file>